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4"/>
  </p:notesMasterIdLst>
  <p:sldIdLst>
    <p:sldId id="271" r:id="rId2"/>
    <p:sldId id="270" r:id="rId3"/>
    <p:sldId id="384" r:id="rId4"/>
    <p:sldId id="406" r:id="rId5"/>
    <p:sldId id="403" r:id="rId6"/>
    <p:sldId id="407" r:id="rId7"/>
    <p:sldId id="408" r:id="rId8"/>
    <p:sldId id="410" r:id="rId9"/>
    <p:sldId id="409" r:id="rId10"/>
    <p:sldId id="405" r:id="rId11"/>
    <p:sldId id="411"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802C5-8592-4EA4-81CE-429FCFC9FCA4}"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332C3A78-4FCE-4DE6-A71E-5399DF8FADF4}">
      <dgm:prSet/>
      <dgm:spPr/>
      <dgm:t>
        <a:bodyPr/>
        <a:lstStyle/>
        <a:p>
          <a:r>
            <a:rPr lang="en-CA" b="1"/>
            <a:t>Provincial Picture</a:t>
          </a:r>
          <a:endParaRPr lang="en-US"/>
        </a:p>
      </dgm:t>
    </dgm:pt>
    <dgm:pt modelId="{EABCB40F-FAE1-4521-9544-DEB119C0A1A4}" type="parTrans" cxnId="{91DD0FF6-47BA-4158-A911-0582964E3C07}">
      <dgm:prSet/>
      <dgm:spPr/>
      <dgm:t>
        <a:bodyPr/>
        <a:lstStyle/>
        <a:p>
          <a:endParaRPr lang="en-US"/>
        </a:p>
      </dgm:t>
    </dgm:pt>
    <dgm:pt modelId="{9103E3E4-1977-42C8-86B6-2CAB15D5C2E6}" type="sibTrans" cxnId="{91DD0FF6-47BA-4158-A911-0582964E3C07}">
      <dgm:prSet/>
      <dgm:spPr/>
      <dgm:t>
        <a:bodyPr/>
        <a:lstStyle/>
        <a:p>
          <a:endParaRPr lang="en-US"/>
        </a:p>
      </dgm:t>
    </dgm:pt>
    <dgm:pt modelId="{C52D4E33-F389-4910-B2E9-C5E69EB612BD}">
      <dgm:prSet/>
      <dgm:spPr/>
      <dgm:t>
        <a:bodyPr/>
        <a:lstStyle/>
        <a:p>
          <a:r>
            <a:rPr lang="en-CA" b="1"/>
            <a:t>Bulkley Fire Zone Season Summary</a:t>
          </a:r>
          <a:endParaRPr lang="en-US"/>
        </a:p>
      </dgm:t>
    </dgm:pt>
    <dgm:pt modelId="{B576901A-40CF-4955-8727-42C2ECAE0CCF}" type="parTrans" cxnId="{80E6887A-7552-48FB-A6E6-76C2D457FA35}">
      <dgm:prSet/>
      <dgm:spPr/>
      <dgm:t>
        <a:bodyPr/>
        <a:lstStyle/>
        <a:p>
          <a:endParaRPr lang="en-US"/>
        </a:p>
      </dgm:t>
    </dgm:pt>
    <dgm:pt modelId="{6397F6C8-3834-40B5-AFBD-D09FA61FACB4}" type="sibTrans" cxnId="{80E6887A-7552-48FB-A6E6-76C2D457FA35}">
      <dgm:prSet/>
      <dgm:spPr/>
      <dgm:t>
        <a:bodyPr/>
        <a:lstStyle/>
        <a:p>
          <a:endParaRPr lang="en-US"/>
        </a:p>
      </dgm:t>
    </dgm:pt>
    <dgm:pt modelId="{BEA07C35-6EB6-4FD6-AD47-F2F7EFBC80B8}">
      <dgm:prSet/>
      <dgm:spPr/>
      <dgm:t>
        <a:bodyPr/>
        <a:lstStyle/>
        <a:p>
          <a:r>
            <a:rPr lang="en-CA" b="1"/>
            <a:t>Cultural and Prescribed Fire</a:t>
          </a:r>
          <a:endParaRPr lang="en-US"/>
        </a:p>
      </dgm:t>
    </dgm:pt>
    <dgm:pt modelId="{3B42DD3D-0D89-44EE-9476-33F6A3CC32B7}" type="parTrans" cxnId="{8A4B68EF-FE55-454A-A36E-273BF3473D26}">
      <dgm:prSet/>
      <dgm:spPr/>
      <dgm:t>
        <a:bodyPr/>
        <a:lstStyle/>
        <a:p>
          <a:endParaRPr lang="en-US"/>
        </a:p>
      </dgm:t>
    </dgm:pt>
    <dgm:pt modelId="{76E6E8A7-F208-4891-85BC-745556B4E7D6}" type="sibTrans" cxnId="{8A4B68EF-FE55-454A-A36E-273BF3473D26}">
      <dgm:prSet/>
      <dgm:spPr/>
      <dgm:t>
        <a:bodyPr/>
        <a:lstStyle/>
        <a:p>
          <a:endParaRPr lang="en-US"/>
        </a:p>
      </dgm:t>
    </dgm:pt>
    <dgm:pt modelId="{84FCB7FA-55E8-4C25-8975-609617A30972}" type="pres">
      <dgm:prSet presAssocID="{C28802C5-8592-4EA4-81CE-429FCFC9FCA4}" presName="diagram" presStyleCnt="0">
        <dgm:presLayoutVars>
          <dgm:chPref val="1"/>
          <dgm:dir/>
          <dgm:animOne val="branch"/>
          <dgm:animLvl val="lvl"/>
          <dgm:resizeHandles/>
        </dgm:presLayoutVars>
      </dgm:prSet>
      <dgm:spPr/>
    </dgm:pt>
    <dgm:pt modelId="{50EEB437-3896-434D-85BB-9BB6948C30C6}" type="pres">
      <dgm:prSet presAssocID="{332C3A78-4FCE-4DE6-A71E-5399DF8FADF4}" presName="root" presStyleCnt="0"/>
      <dgm:spPr/>
    </dgm:pt>
    <dgm:pt modelId="{3183AC70-206C-41B9-969B-D297AF2F4A58}" type="pres">
      <dgm:prSet presAssocID="{332C3A78-4FCE-4DE6-A71E-5399DF8FADF4}" presName="rootComposite" presStyleCnt="0"/>
      <dgm:spPr/>
    </dgm:pt>
    <dgm:pt modelId="{4BA8D15E-E73C-423A-B666-C64441F77B63}" type="pres">
      <dgm:prSet presAssocID="{332C3A78-4FCE-4DE6-A71E-5399DF8FADF4}" presName="rootText" presStyleLbl="node1" presStyleIdx="0" presStyleCnt="3"/>
      <dgm:spPr/>
    </dgm:pt>
    <dgm:pt modelId="{C8715392-FBAF-406E-804E-7BABE5056B7F}" type="pres">
      <dgm:prSet presAssocID="{332C3A78-4FCE-4DE6-A71E-5399DF8FADF4}" presName="rootConnector" presStyleLbl="node1" presStyleIdx="0" presStyleCnt="3"/>
      <dgm:spPr/>
    </dgm:pt>
    <dgm:pt modelId="{300F5D89-E152-4CAC-8287-51379B6D5568}" type="pres">
      <dgm:prSet presAssocID="{332C3A78-4FCE-4DE6-A71E-5399DF8FADF4}" presName="childShape" presStyleCnt="0"/>
      <dgm:spPr/>
    </dgm:pt>
    <dgm:pt modelId="{452636FA-6D61-488B-9375-6D36CCF1B696}" type="pres">
      <dgm:prSet presAssocID="{C52D4E33-F389-4910-B2E9-C5E69EB612BD}" presName="root" presStyleCnt="0"/>
      <dgm:spPr/>
    </dgm:pt>
    <dgm:pt modelId="{FB52D2B6-DC81-4E9F-8332-9A9849ECBA7D}" type="pres">
      <dgm:prSet presAssocID="{C52D4E33-F389-4910-B2E9-C5E69EB612BD}" presName="rootComposite" presStyleCnt="0"/>
      <dgm:spPr/>
    </dgm:pt>
    <dgm:pt modelId="{F0747812-BA6C-4054-B8CB-C6611E39D08F}" type="pres">
      <dgm:prSet presAssocID="{C52D4E33-F389-4910-B2E9-C5E69EB612BD}" presName="rootText" presStyleLbl="node1" presStyleIdx="1" presStyleCnt="3"/>
      <dgm:spPr/>
    </dgm:pt>
    <dgm:pt modelId="{70FE6975-CD8A-4D06-929D-ECB5A1E42E94}" type="pres">
      <dgm:prSet presAssocID="{C52D4E33-F389-4910-B2E9-C5E69EB612BD}" presName="rootConnector" presStyleLbl="node1" presStyleIdx="1" presStyleCnt="3"/>
      <dgm:spPr/>
    </dgm:pt>
    <dgm:pt modelId="{A510DF27-B067-424D-A3DE-B70E89DFEF44}" type="pres">
      <dgm:prSet presAssocID="{C52D4E33-F389-4910-B2E9-C5E69EB612BD}" presName="childShape" presStyleCnt="0"/>
      <dgm:spPr/>
    </dgm:pt>
    <dgm:pt modelId="{68C6E8DA-6AAE-4D64-8E49-3D1CBC325804}" type="pres">
      <dgm:prSet presAssocID="{BEA07C35-6EB6-4FD6-AD47-F2F7EFBC80B8}" presName="root" presStyleCnt="0"/>
      <dgm:spPr/>
    </dgm:pt>
    <dgm:pt modelId="{BB95F2F6-DF37-43BC-A47C-23A1D04BE2AA}" type="pres">
      <dgm:prSet presAssocID="{BEA07C35-6EB6-4FD6-AD47-F2F7EFBC80B8}" presName="rootComposite" presStyleCnt="0"/>
      <dgm:spPr/>
    </dgm:pt>
    <dgm:pt modelId="{1764D520-B134-4017-9E85-F575B401A975}" type="pres">
      <dgm:prSet presAssocID="{BEA07C35-6EB6-4FD6-AD47-F2F7EFBC80B8}" presName="rootText" presStyleLbl="node1" presStyleIdx="2" presStyleCnt="3"/>
      <dgm:spPr/>
    </dgm:pt>
    <dgm:pt modelId="{673712C2-D796-495E-999A-7237A6C99D7C}" type="pres">
      <dgm:prSet presAssocID="{BEA07C35-6EB6-4FD6-AD47-F2F7EFBC80B8}" presName="rootConnector" presStyleLbl="node1" presStyleIdx="2" presStyleCnt="3"/>
      <dgm:spPr/>
    </dgm:pt>
    <dgm:pt modelId="{576E3832-2D5A-4973-B8DF-407784110C9E}" type="pres">
      <dgm:prSet presAssocID="{BEA07C35-6EB6-4FD6-AD47-F2F7EFBC80B8}" presName="childShape" presStyleCnt="0"/>
      <dgm:spPr/>
    </dgm:pt>
  </dgm:ptLst>
  <dgm:cxnLst>
    <dgm:cxn modelId="{1155DA11-BEA5-4ACB-980C-F721B9573F02}" type="presOf" srcId="{332C3A78-4FCE-4DE6-A71E-5399DF8FADF4}" destId="{4BA8D15E-E73C-423A-B666-C64441F77B63}" srcOrd="0" destOrd="0" presId="urn:microsoft.com/office/officeart/2005/8/layout/hierarchy3"/>
    <dgm:cxn modelId="{E6A7FD48-1A26-417F-8A77-9B4A2C17B7FF}" type="presOf" srcId="{C52D4E33-F389-4910-B2E9-C5E69EB612BD}" destId="{F0747812-BA6C-4054-B8CB-C6611E39D08F}" srcOrd="0" destOrd="0" presId="urn:microsoft.com/office/officeart/2005/8/layout/hierarchy3"/>
    <dgm:cxn modelId="{12D1D376-CF47-4AC6-BCCF-2E1B77A72EE6}" type="presOf" srcId="{C28802C5-8592-4EA4-81CE-429FCFC9FCA4}" destId="{84FCB7FA-55E8-4C25-8975-609617A30972}" srcOrd="0" destOrd="0" presId="urn:microsoft.com/office/officeart/2005/8/layout/hierarchy3"/>
    <dgm:cxn modelId="{80E6887A-7552-48FB-A6E6-76C2D457FA35}" srcId="{C28802C5-8592-4EA4-81CE-429FCFC9FCA4}" destId="{C52D4E33-F389-4910-B2E9-C5E69EB612BD}" srcOrd="1" destOrd="0" parTransId="{B576901A-40CF-4955-8727-42C2ECAE0CCF}" sibTransId="{6397F6C8-3834-40B5-AFBD-D09FA61FACB4}"/>
    <dgm:cxn modelId="{B2EEE09A-ED81-41B4-ACAE-09F073E925C4}" type="presOf" srcId="{332C3A78-4FCE-4DE6-A71E-5399DF8FADF4}" destId="{C8715392-FBAF-406E-804E-7BABE5056B7F}" srcOrd="1" destOrd="0" presId="urn:microsoft.com/office/officeart/2005/8/layout/hierarchy3"/>
    <dgm:cxn modelId="{CCC9B7C5-0A59-4D85-AFC4-931407EFF455}" type="presOf" srcId="{BEA07C35-6EB6-4FD6-AD47-F2F7EFBC80B8}" destId="{1764D520-B134-4017-9E85-F575B401A975}" srcOrd="0" destOrd="0" presId="urn:microsoft.com/office/officeart/2005/8/layout/hierarchy3"/>
    <dgm:cxn modelId="{3F3AE1CE-5B96-4BBC-BC02-DD77C6B24C22}" type="presOf" srcId="{BEA07C35-6EB6-4FD6-AD47-F2F7EFBC80B8}" destId="{673712C2-D796-495E-999A-7237A6C99D7C}" srcOrd="1" destOrd="0" presId="urn:microsoft.com/office/officeart/2005/8/layout/hierarchy3"/>
    <dgm:cxn modelId="{8A4B68EF-FE55-454A-A36E-273BF3473D26}" srcId="{C28802C5-8592-4EA4-81CE-429FCFC9FCA4}" destId="{BEA07C35-6EB6-4FD6-AD47-F2F7EFBC80B8}" srcOrd="2" destOrd="0" parTransId="{3B42DD3D-0D89-44EE-9476-33F6A3CC32B7}" sibTransId="{76E6E8A7-F208-4891-85BC-745556B4E7D6}"/>
    <dgm:cxn modelId="{0A0726F2-F08D-41F1-9EE8-421D517104FD}" type="presOf" srcId="{C52D4E33-F389-4910-B2E9-C5E69EB612BD}" destId="{70FE6975-CD8A-4D06-929D-ECB5A1E42E94}" srcOrd="1" destOrd="0" presId="urn:microsoft.com/office/officeart/2005/8/layout/hierarchy3"/>
    <dgm:cxn modelId="{91DD0FF6-47BA-4158-A911-0582964E3C07}" srcId="{C28802C5-8592-4EA4-81CE-429FCFC9FCA4}" destId="{332C3A78-4FCE-4DE6-A71E-5399DF8FADF4}" srcOrd="0" destOrd="0" parTransId="{EABCB40F-FAE1-4521-9544-DEB119C0A1A4}" sibTransId="{9103E3E4-1977-42C8-86B6-2CAB15D5C2E6}"/>
    <dgm:cxn modelId="{77D260DF-7211-43B0-BAAE-789864C10CCB}" type="presParOf" srcId="{84FCB7FA-55E8-4C25-8975-609617A30972}" destId="{50EEB437-3896-434D-85BB-9BB6948C30C6}" srcOrd="0" destOrd="0" presId="urn:microsoft.com/office/officeart/2005/8/layout/hierarchy3"/>
    <dgm:cxn modelId="{65AE95CC-18CD-4D77-B0C3-0805CA55C34C}" type="presParOf" srcId="{50EEB437-3896-434D-85BB-9BB6948C30C6}" destId="{3183AC70-206C-41B9-969B-D297AF2F4A58}" srcOrd="0" destOrd="0" presId="urn:microsoft.com/office/officeart/2005/8/layout/hierarchy3"/>
    <dgm:cxn modelId="{643996E2-DC89-441A-AFD7-BB63FAFDFAC6}" type="presParOf" srcId="{3183AC70-206C-41B9-969B-D297AF2F4A58}" destId="{4BA8D15E-E73C-423A-B666-C64441F77B63}" srcOrd="0" destOrd="0" presId="urn:microsoft.com/office/officeart/2005/8/layout/hierarchy3"/>
    <dgm:cxn modelId="{D282BF6B-3EDD-4340-A602-5B2F144C25F1}" type="presParOf" srcId="{3183AC70-206C-41B9-969B-D297AF2F4A58}" destId="{C8715392-FBAF-406E-804E-7BABE5056B7F}" srcOrd="1" destOrd="0" presId="urn:microsoft.com/office/officeart/2005/8/layout/hierarchy3"/>
    <dgm:cxn modelId="{F17FC99B-A80B-45C6-8ED5-449A89A9836C}" type="presParOf" srcId="{50EEB437-3896-434D-85BB-9BB6948C30C6}" destId="{300F5D89-E152-4CAC-8287-51379B6D5568}" srcOrd="1" destOrd="0" presId="urn:microsoft.com/office/officeart/2005/8/layout/hierarchy3"/>
    <dgm:cxn modelId="{3961245F-04DC-40B9-8802-24256AD15159}" type="presParOf" srcId="{84FCB7FA-55E8-4C25-8975-609617A30972}" destId="{452636FA-6D61-488B-9375-6D36CCF1B696}" srcOrd="1" destOrd="0" presId="urn:microsoft.com/office/officeart/2005/8/layout/hierarchy3"/>
    <dgm:cxn modelId="{471E553A-4C34-4048-9983-7FC4E1CF075C}" type="presParOf" srcId="{452636FA-6D61-488B-9375-6D36CCF1B696}" destId="{FB52D2B6-DC81-4E9F-8332-9A9849ECBA7D}" srcOrd="0" destOrd="0" presId="urn:microsoft.com/office/officeart/2005/8/layout/hierarchy3"/>
    <dgm:cxn modelId="{527C6DAE-7D5E-4D21-B33F-0F931E6CC004}" type="presParOf" srcId="{FB52D2B6-DC81-4E9F-8332-9A9849ECBA7D}" destId="{F0747812-BA6C-4054-B8CB-C6611E39D08F}" srcOrd="0" destOrd="0" presId="urn:microsoft.com/office/officeart/2005/8/layout/hierarchy3"/>
    <dgm:cxn modelId="{DD615C4B-1697-496C-8C73-70BE743F1B7B}" type="presParOf" srcId="{FB52D2B6-DC81-4E9F-8332-9A9849ECBA7D}" destId="{70FE6975-CD8A-4D06-929D-ECB5A1E42E94}" srcOrd="1" destOrd="0" presId="urn:microsoft.com/office/officeart/2005/8/layout/hierarchy3"/>
    <dgm:cxn modelId="{C2E81E70-8FE0-4762-9E2B-5A5A0BD2B259}" type="presParOf" srcId="{452636FA-6D61-488B-9375-6D36CCF1B696}" destId="{A510DF27-B067-424D-A3DE-B70E89DFEF44}" srcOrd="1" destOrd="0" presId="urn:microsoft.com/office/officeart/2005/8/layout/hierarchy3"/>
    <dgm:cxn modelId="{FD0B3874-060D-4272-BFFB-7DA81CBCD137}" type="presParOf" srcId="{84FCB7FA-55E8-4C25-8975-609617A30972}" destId="{68C6E8DA-6AAE-4D64-8E49-3D1CBC325804}" srcOrd="2" destOrd="0" presId="urn:microsoft.com/office/officeart/2005/8/layout/hierarchy3"/>
    <dgm:cxn modelId="{CB92BEA5-8FF1-470D-BD64-D4CCAD7079C7}" type="presParOf" srcId="{68C6E8DA-6AAE-4D64-8E49-3D1CBC325804}" destId="{BB95F2F6-DF37-43BC-A47C-23A1D04BE2AA}" srcOrd="0" destOrd="0" presId="urn:microsoft.com/office/officeart/2005/8/layout/hierarchy3"/>
    <dgm:cxn modelId="{5767311D-FBEC-4B35-B4AB-8D41EEA3757C}" type="presParOf" srcId="{BB95F2F6-DF37-43BC-A47C-23A1D04BE2AA}" destId="{1764D520-B134-4017-9E85-F575B401A975}" srcOrd="0" destOrd="0" presId="urn:microsoft.com/office/officeart/2005/8/layout/hierarchy3"/>
    <dgm:cxn modelId="{1790285C-A106-4E32-AA80-D54D5824734B}" type="presParOf" srcId="{BB95F2F6-DF37-43BC-A47C-23A1D04BE2AA}" destId="{673712C2-D796-495E-999A-7237A6C99D7C}" srcOrd="1" destOrd="0" presId="urn:microsoft.com/office/officeart/2005/8/layout/hierarchy3"/>
    <dgm:cxn modelId="{B19BB13E-F3F3-49B4-9933-54EBBE7523D0}" type="presParOf" srcId="{68C6E8DA-6AAE-4D64-8E49-3D1CBC325804}" destId="{576E3832-2D5A-4973-B8DF-407784110C9E}" srcOrd="1"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93A8A6-9C83-4CDB-9FFB-CBA160214CEB}"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E623226-8D44-496E-9EA1-50EC084372CD}">
      <dgm:prSet/>
      <dgm:spPr/>
      <dgm:t>
        <a:bodyPr/>
        <a:lstStyle/>
        <a:p>
          <a:r>
            <a:rPr lang="en-CA" b="1"/>
            <a:t>“Primarily, operational trial to investigate the effect of prescribed burning on a range of species and seed lots for climate adaptation.” </a:t>
          </a:r>
          <a:endParaRPr lang="en-US"/>
        </a:p>
      </dgm:t>
    </dgm:pt>
    <dgm:pt modelId="{683B3522-B103-429E-BD98-3249D3A279FD}" type="parTrans" cxnId="{19FF4C75-7639-4AA2-934F-744E6F429ECD}">
      <dgm:prSet/>
      <dgm:spPr/>
      <dgm:t>
        <a:bodyPr/>
        <a:lstStyle/>
        <a:p>
          <a:endParaRPr lang="en-US"/>
        </a:p>
      </dgm:t>
    </dgm:pt>
    <dgm:pt modelId="{928C1E99-E748-4EDC-9D96-1AC580BCFC1F}" type="sibTrans" cxnId="{19FF4C75-7639-4AA2-934F-744E6F429ECD}">
      <dgm:prSet/>
      <dgm:spPr/>
      <dgm:t>
        <a:bodyPr/>
        <a:lstStyle/>
        <a:p>
          <a:endParaRPr lang="en-US"/>
        </a:p>
      </dgm:t>
    </dgm:pt>
    <dgm:pt modelId="{89D73509-9F7C-4024-8231-19004221FAA9}">
      <dgm:prSet/>
      <dgm:spPr/>
      <dgm:t>
        <a:bodyPr/>
        <a:lstStyle/>
        <a:p>
          <a:r>
            <a:rPr lang="en-CA" b="1"/>
            <a:t>“ Supports government direction objectives for implementing Climate Based Seed Transfer and Climate Change informed Species Selection for climate adapted reforestation.” </a:t>
          </a:r>
          <a:endParaRPr lang="en-US"/>
        </a:p>
      </dgm:t>
    </dgm:pt>
    <dgm:pt modelId="{7F01668D-F874-4359-9442-063EE1B6C568}" type="parTrans" cxnId="{A6DEE418-7B53-4FF6-A15D-940C9D28D97E}">
      <dgm:prSet/>
      <dgm:spPr/>
      <dgm:t>
        <a:bodyPr/>
        <a:lstStyle/>
        <a:p>
          <a:endParaRPr lang="en-US"/>
        </a:p>
      </dgm:t>
    </dgm:pt>
    <dgm:pt modelId="{65C448EC-C5A4-4054-9E03-B509D8FEE473}" type="sibTrans" cxnId="{A6DEE418-7B53-4FF6-A15D-940C9D28D97E}">
      <dgm:prSet/>
      <dgm:spPr/>
      <dgm:t>
        <a:bodyPr/>
        <a:lstStyle/>
        <a:p>
          <a:endParaRPr lang="en-US"/>
        </a:p>
      </dgm:t>
    </dgm:pt>
    <dgm:pt modelId="{CBA06B96-C5C0-49B8-9AB0-6759469155A7}">
      <dgm:prSet/>
      <dgm:spPr/>
      <dgm:t>
        <a:bodyPr/>
        <a:lstStyle/>
        <a:p>
          <a:r>
            <a:rPr lang="en-US" b="1"/>
            <a:t>Proponent : Office of the Chief Forester contract support from Larry McCulloch</a:t>
          </a:r>
          <a:endParaRPr lang="en-US"/>
        </a:p>
      </dgm:t>
    </dgm:pt>
    <dgm:pt modelId="{4E03FCC4-F354-4EB2-9AC6-4CB79FC96724}" type="parTrans" cxnId="{E3A60762-49DB-46A2-A2F3-66F9DE5E11A6}">
      <dgm:prSet/>
      <dgm:spPr/>
      <dgm:t>
        <a:bodyPr/>
        <a:lstStyle/>
        <a:p>
          <a:endParaRPr lang="en-US"/>
        </a:p>
      </dgm:t>
    </dgm:pt>
    <dgm:pt modelId="{E3CD73D7-5A66-475C-8851-20C9D9D0C992}" type="sibTrans" cxnId="{E3A60762-49DB-46A2-A2F3-66F9DE5E11A6}">
      <dgm:prSet/>
      <dgm:spPr/>
      <dgm:t>
        <a:bodyPr/>
        <a:lstStyle/>
        <a:p>
          <a:endParaRPr lang="en-US"/>
        </a:p>
      </dgm:t>
    </dgm:pt>
    <dgm:pt modelId="{E0CCF7A7-B314-448B-8577-A25E7FE7EE07}">
      <dgm:prSet/>
      <dgm:spPr/>
      <dgm:t>
        <a:bodyPr/>
        <a:lstStyle/>
        <a:p>
          <a:r>
            <a:rPr lang="en-US" b="1"/>
            <a:t>Partners: PIR, BCWS</a:t>
          </a:r>
          <a:endParaRPr lang="en-US"/>
        </a:p>
      </dgm:t>
    </dgm:pt>
    <dgm:pt modelId="{2C0E6ED3-B08F-494C-A8DB-33385A476280}" type="parTrans" cxnId="{7656A10C-6A35-466E-A833-32BED4FDED19}">
      <dgm:prSet/>
      <dgm:spPr/>
      <dgm:t>
        <a:bodyPr/>
        <a:lstStyle/>
        <a:p>
          <a:endParaRPr lang="en-US"/>
        </a:p>
      </dgm:t>
    </dgm:pt>
    <dgm:pt modelId="{2647F68D-0E9E-4A29-BF37-33267F52FA10}" type="sibTrans" cxnId="{7656A10C-6A35-466E-A833-32BED4FDED19}">
      <dgm:prSet/>
      <dgm:spPr/>
      <dgm:t>
        <a:bodyPr/>
        <a:lstStyle/>
        <a:p>
          <a:endParaRPr lang="en-US"/>
        </a:p>
      </dgm:t>
    </dgm:pt>
    <dgm:pt modelId="{7A05A84A-3AB3-4ADE-B3E7-61FCAAB9E7E0}">
      <dgm:prSet/>
      <dgm:spPr/>
      <dgm:t>
        <a:bodyPr/>
        <a:lstStyle/>
        <a:p>
          <a:r>
            <a:rPr lang="en-US" b="1"/>
            <a:t>CP 573 and 574 near Fort Babine 2 units totaling 3.9 ha</a:t>
          </a:r>
          <a:endParaRPr lang="en-US"/>
        </a:p>
      </dgm:t>
    </dgm:pt>
    <dgm:pt modelId="{C9814BC1-E340-4F87-B358-CFFD6F2F5DAF}" type="parTrans" cxnId="{45B41495-69E9-47D0-A07A-2050DCEB10AD}">
      <dgm:prSet/>
      <dgm:spPr/>
      <dgm:t>
        <a:bodyPr/>
        <a:lstStyle/>
        <a:p>
          <a:endParaRPr lang="en-US"/>
        </a:p>
      </dgm:t>
    </dgm:pt>
    <dgm:pt modelId="{1A9D5175-037F-460B-97D4-6615A1F4D0EC}" type="sibTrans" cxnId="{45B41495-69E9-47D0-A07A-2050DCEB10AD}">
      <dgm:prSet/>
      <dgm:spPr/>
      <dgm:t>
        <a:bodyPr/>
        <a:lstStyle/>
        <a:p>
          <a:endParaRPr lang="en-US"/>
        </a:p>
      </dgm:t>
    </dgm:pt>
    <dgm:pt modelId="{4E59EED4-7E91-4FE8-8C17-64EFA0589803}">
      <dgm:prSet/>
      <dgm:spPr/>
      <dgm:t>
        <a:bodyPr/>
        <a:lstStyle/>
        <a:p>
          <a:r>
            <a:rPr lang="en-US" b="1"/>
            <a:t>CP 400-404 Old Fort FSR 1 unit 13.2 ha</a:t>
          </a:r>
          <a:endParaRPr lang="en-US"/>
        </a:p>
      </dgm:t>
    </dgm:pt>
    <dgm:pt modelId="{63499D38-03B4-45EB-9BA3-B8EC3DD8AF98}" type="parTrans" cxnId="{33BB3ECE-518A-4092-A7AE-E0F081C88511}">
      <dgm:prSet/>
      <dgm:spPr/>
      <dgm:t>
        <a:bodyPr/>
        <a:lstStyle/>
        <a:p>
          <a:endParaRPr lang="en-US"/>
        </a:p>
      </dgm:t>
    </dgm:pt>
    <dgm:pt modelId="{4128CF90-F747-4DFD-B63B-CA2005FF730A}" type="sibTrans" cxnId="{33BB3ECE-518A-4092-A7AE-E0F081C88511}">
      <dgm:prSet/>
      <dgm:spPr/>
      <dgm:t>
        <a:bodyPr/>
        <a:lstStyle/>
        <a:p>
          <a:endParaRPr lang="en-US"/>
        </a:p>
      </dgm:t>
    </dgm:pt>
    <dgm:pt modelId="{FB24CAAA-AFB2-4336-A5E0-CC2171BBB842}" type="pres">
      <dgm:prSet presAssocID="{2393A8A6-9C83-4CDB-9FFB-CBA160214CEB}" presName="diagram" presStyleCnt="0">
        <dgm:presLayoutVars>
          <dgm:dir/>
          <dgm:resizeHandles val="exact"/>
        </dgm:presLayoutVars>
      </dgm:prSet>
      <dgm:spPr/>
    </dgm:pt>
    <dgm:pt modelId="{939F67C5-10CA-454A-B4DA-A5F5829A3AC0}" type="pres">
      <dgm:prSet presAssocID="{2E623226-8D44-496E-9EA1-50EC084372CD}" presName="node" presStyleLbl="node1" presStyleIdx="0" presStyleCnt="6">
        <dgm:presLayoutVars>
          <dgm:bulletEnabled val="1"/>
        </dgm:presLayoutVars>
      </dgm:prSet>
      <dgm:spPr/>
    </dgm:pt>
    <dgm:pt modelId="{00344A2C-87C8-4A0C-BA4D-0B69D5B61FF5}" type="pres">
      <dgm:prSet presAssocID="{928C1E99-E748-4EDC-9D96-1AC580BCFC1F}" presName="sibTrans" presStyleCnt="0"/>
      <dgm:spPr/>
    </dgm:pt>
    <dgm:pt modelId="{A007497A-130C-4881-92CB-19765647E182}" type="pres">
      <dgm:prSet presAssocID="{89D73509-9F7C-4024-8231-19004221FAA9}" presName="node" presStyleLbl="node1" presStyleIdx="1" presStyleCnt="6">
        <dgm:presLayoutVars>
          <dgm:bulletEnabled val="1"/>
        </dgm:presLayoutVars>
      </dgm:prSet>
      <dgm:spPr/>
    </dgm:pt>
    <dgm:pt modelId="{7257D99C-6E88-43DE-A603-8DF8BE9736C3}" type="pres">
      <dgm:prSet presAssocID="{65C448EC-C5A4-4054-9E03-B509D8FEE473}" presName="sibTrans" presStyleCnt="0"/>
      <dgm:spPr/>
    </dgm:pt>
    <dgm:pt modelId="{C0F7C293-92D2-44CE-911E-49B46198F93E}" type="pres">
      <dgm:prSet presAssocID="{CBA06B96-C5C0-49B8-9AB0-6759469155A7}" presName="node" presStyleLbl="node1" presStyleIdx="2" presStyleCnt="6">
        <dgm:presLayoutVars>
          <dgm:bulletEnabled val="1"/>
        </dgm:presLayoutVars>
      </dgm:prSet>
      <dgm:spPr/>
    </dgm:pt>
    <dgm:pt modelId="{77DEB92D-C7B0-43F0-BD72-047500AABD16}" type="pres">
      <dgm:prSet presAssocID="{E3CD73D7-5A66-475C-8851-20C9D9D0C992}" presName="sibTrans" presStyleCnt="0"/>
      <dgm:spPr/>
    </dgm:pt>
    <dgm:pt modelId="{285CD321-C845-47DF-8979-EB2D76253DDD}" type="pres">
      <dgm:prSet presAssocID="{E0CCF7A7-B314-448B-8577-A25E7FE7EE07}" presName="node" presStyleLbl="node1" presStyleIdx="3" presStyleCnt="6">
        <dgm:presLayoutVars>
          <dgm:bulletEnabled val="1"/>
        </dgm:presLayoutVars>
      </dgm:prSet>
      <dgm:spPr/>
    </dgm:pt>
    <dgm:pt modelId="{56C30476-CB2A-4DCC-8E55-28D53E9CDD1C}" type="pres">
      <dgm:prSet presAssocID="{2647F68D-0E9E-4A29-BF37-33267F52FA10}" presName="sibTrans" presStyleCnt="0"/>
      <dgm:spPr/>
    </dgm:pt>
    <dgm:pt modelId="{6ECC8E8F-D2FA-4ECC-B15B-325A68884CC5}" type="pres">
      <dgm:prSet presAssocID="{7A05A84A-3AB3-4ADE-B3E7-61FCAAB9E7E0}" presName="node" presStyleLbl="node1" presStyleIdx="4" presStyleCnt="6">
        <dgm:presLayoutVars>
          <dgm:bulletEnabled val="1"/>
        </dgm:presLayoutVars>
      </dgm:prSet>
      <dgm:spPr/>
    </dgm:pt>
    <dgm:pt modelId="{FFCCB834-3E69-4B64-A044-04EFCC695639}" type="pres">
      <dgm:prSet presAssocID="{1A9D5175-037F-460B-97D4-6615A1F4D0EC}" presName="sibTrans" presStyleCnt="0"/>
      <dgm:spPr/>
    </dgm:pt>
    <dgm:pt modelId="{F101B40D-42BB-4A8A-95E8-1E5884917BF0}" type="pres">
      <dgm:prSet presAssocID="{4E59EED4-7E91-4FE8-8C17-64EFA0589803}" presName="node" presStyleLbl="node1" presStyleIdx="5" presStyleCnt="6">
        <dgm:presLayoutVars>
          <dgm:bulletEnabled val="1"/>
        </dgm:presLayoutVars>
      </dgm:prSet>
      <dgm:spPr/>
    </dgm:pt>
  </dgm:ptLst>
  <dgm:cxnLst>
    <dgm:cxn modelId="{DCD65705-ADA2-4836-B134-F58F7D4D395C}" type="presOf" srcId="{2393A8A6-9C83-4CDB-9FFB-CBA160214CEB}" destId="{FB24CAAA-AFB2-4336-A5E0-CC2171BBB842}" srcOrd="0" destOrd="0" presId="urn:microsoft.com/office/officeart/2005/8/layout/default"/>
    <dgm:cxn modelId="{7656A10C-6A35-466E-A833-32BED4FDED19}" srcId="{2393A8A6-9C83-4CDB-9FFB-CBA160214CEB}" destId="{E0CCF7A7-B314-448B-8577-A25E7FE7EE07}" srcOrd="3" destOrd="0" parTransId="{2C0E6ED3-B08F-494C-A8DB-33385A476280}" sibTransId="{2647F68D-0E9E-4A29-BF37-33267F52FA10}"/>
    <dgm:cxn modelId="{FA96F30E-739F-4A4B-A056-A4746037A4B4}" type="presOf" srcId="{2E623226-8D44-496E-9EA1-50EC084372CD}" destId="{939F67C5-10CA-454A-B4DA-A5F5829A3AC0}" srcOrd="0" destOrd="0" presId="urn:microsoft.com/office/officeart/2005/8/layout/default"/>
    <dgm:cxn modelId="{A6DEE418-7B53-4FF6-A15D-940C9D28D97E}" srcId="{2393A8A6-9C83-4CDB-9FFB-CBA160214CEB}" destId="{89D73509-9F7C-4024-8231-19004221FAA9}" srcOrd="1" destOrd="0" parTransId="{7F01668D-F874-4359-9442-063EE1B6C568}" sibTransId="{65C448EC-C5A4-4054-9E03-B509D8FEE473}"/>
    <dgm:cxn modelId="{07CEF527-2BF8-403C-95CB-2B4002A24A1C}" type="presOf" srcId="{7A05A84A-3AB3-4ADE-B3E7-61FCAAB9E7E0}" destId="{6ECC8E8F-D2FA-4ECC-B15B-325A68884CC5}" srcOrd="0" destOrd="0" presId="urn:microsoft.com/office/officeart/2005/8/layout/default"/>
    <dgm:cxn modelId="{E3A60762-49DB-46A2-A2F3-66F9DE5E11A6}" srcId="{2393A8A6-9C83-4CDB-9FFB-CBA160214CEB}" destId="{CBA06B96-C5C0-49B8-9AB0-6759469155A7}" srcOrd="2" destOrd="0" parTransId="{4E03FCC4-F354-4EB2-9AC6-4CB79FC96724}" sibTransId="{E3CD73D7-5A66-475C-8851-20C9D9D0C992}"/>
    <dgm:cxn modelId="{1AF61748-C574-4146-A6DE-8F973174C35F}" type="presOf" srcId="{89D73509-9F7C-4024-8231-19004221FAA9}" destId="{A007497A-130C-4881-92CB-19765647E182}" srcOrd="0" destOrd="0" presId="urn:microsoft.com/office/officeart/2005/8/layout/default"/>
    <dgm:cxn modelId="{27068A52-3295-4957-8F5B-21EF10BE2CBD}" type="presOf" srcId="{CBA06B96-C5C0-49B8-9AB0-6759469155A7}" destId="{C0F7C293-92D2-44CE-911E-49B46198F93E}" srcOrd="0" destOrd="0" presId="urn:microsoft.com/office/officeart/2005/8/layout/default"/>
    <dgm:cxn modelId="{19FF4C75-7639-4AA2-934F-744E6F429ECD}" srcId="{2393A8A6-9C83-4CDB-9FFB-CBA160214CEB}" destId="{2E623226-8D44-496E-9EA1-50EC084372CD}" srcOrd="0" destOrd="0" parTransId="{683B3522-B103-429E-BD98-3249D3A279FD}" sibTransId="{928C1E99-E748-4EDC-9D96-1AC580BCFC1F}"/>
    <dgm:cxn modelId="{45B41495-69E9-47D0-A07A-2050DCEB10AD}" srcId="{2393A8A6-9C83-4CDB-9FFB-CBA160214CEB}" destId="{7A05A84A-3AB3-4ADE-B3E7-61FCAAB9E7E0}" srcOrd="4" destOrd="0" parTransId="{C9814BC1-E340-4F87-B358-CFFD6F2F5DAF}" sibTransId="{1A9D5175-037F-460B-97D4-6615A1F4D0EC}"/>
    <dgm:cxn modelId="{45062FC0-9453-4992-955B-7DC5FAD90765}" type="presOf" srcId="{4E59EED4-7E91-4FE8-8C17-64EFA0589803}" destId="{F101B40D-42BB-4A8A-95E8-1E5884917BF0}" srcOrd="0" destOrd="0" presId="urn:microsoft.com/office/officeart/2005/8/layout/default"/>
    <dgm:cxn modelId="{33BB3ECE-518A-4092-A7AE-E0F081C88511}" srcId="{2393A8A6-9C83-4CDB-9FFB-CBA160214CEB}" destId="{4E59EED4-7E91-4FE8-8C17-64EFA0589803}" srcOrd="5" destOrd="0" parTransId="{63499D38-03B4-45EB-9BA3-B8EC3DD8AF98}" sibTransId="{4128CF90-F747-4DFD-B63B-CA2005FF730A}"/>
    <dgm:cxn modelId="{28086BE0-8003-43A3-B39E-385F55C1BDD8}" type="presOf" srcId="{E0CCF7A7-B314-448B-8577-A25E7FE7EE07}" destId="{285CD321-C845-47DF-8979-EB2D76253DDD}" srcOrd="0" destOrd="0" presId="urn:microsoft.com/office/officeart/2005/8/layout/default"/>
    <dgm:cxn modelId="{38414121-09E7-439C-9A20-F2169FBC6951}" type="presParOf" srcId="{FB24CAAA-AFB2-4336-A5E0-CC2171BBB842}" destId="{939F67C5-10CA-454A-B4DA-A5F5829A3AC0}" srcOrd="0" destOrd="0" presId="urn:microsoft.com/office/officeart/2005/8/layout/default"/>
    <dgm:cxn modelId="{F7D7C7AE-A789-4CB8-8180-699118852CEE}" type="presParOf" srcId="{FB24CAAA-AFB2-4336-A5E0-CC2171BBB842}" destId="{00344A2C-87C8-4A0C-BA4D-0B69D5B61FF5}" srcOrd="1" destOrd="0" presId="urn:microsoft.com/office/officeart/2005/8/layout/default"/>
    <dgm:cxn modelId="{6D20C300-2955-4889-982B-3205802AB9C5}" type="presParOf" srcId="{FB24CAAA-AFB2-4336-A5E0-CC2171BBB842}" destId="{A007497A-130C-4881-92CB-19765647E182}" srcOrd="2" destOrd="0" presId="urn:microsoft.com/office/officeart/2005/8/layout/default"/>
    <dgm:cxn modelId="{D34585D8-18F0-441D-9DB9-DA07FEC69EBA}" type="presParOf" srcId="{FB24CAAA-AFB2-4336-A5E0-CC2171BBB842}" destId="{7257D99C-6E88-43DE-A603-8DF8BE9736C3}" srcOrd="3" destOrd="0" presId="urn:microsoft.com/office/officeart/2005/8/layout/default"/>
    <dgm:cxn modelId="{9EBBE245-CED1-4A7B-8674-D76BBF91DC02}" type="presParOf" srcId="{FB24CAAA-AFB2-4336-A5E0-CC2171BBB842}" destId="{C0F7C293-92D2-44CE-911E-49B46198F93E}" srcOrd="4" destOrd="0" presId="urn:microsoft.com/office/officeart/2005/8/layout/default"/>
    <dgm:cxn modelId="{9B7273C7-38C2-4264-8CA6-E4937A98866A}" type="presParOf" srcId="{FB24CAAA-AFB2-4336-A5E0-CC2171BBB842}" destId="{77DEB92D-C7B0-43F0-BD72-047500AABD16}" srcOrd="5" destOrd="0" presId="urn:microsoft.com/office/officeart/2005/8/layout/default"/>
    <dgm:cxn modelId="{90C34A7B-94FA-4A9F-AD84-419EFCCFBA12}" type="presParOf" srcId="{FB24CAAA-AFB2-4336-A5E0-CC2171BBB842}" destId="{285CD321-C845-47DF-8979-EB2D76253DDD}" srcOrd="6" destOrd="0" presId="urn:microsoft.com/office/officeart/2005/8/layout/default"/>
    <dgm:cxn modelId="{E70D79BD-5D9A-41BF-9805-BCFA0DCF2F63}" type="presParOf" srcId="{FB24CAAA-AFB2-4336-A5E0-CC2171BBB842}" destId="{56C30476-CB2A-4DCC-8E55-28D53E9CDD1C}" srcOrd="7" destOrd="0" presId="urn:microsoft.com/office/officeart/2005/8/layout/default"/>
    <dgm:cxn modelId="{9777FA0F-3437-492B-BE52-E04989547116}" type="presParOf" srcId="{FB24CAAA-AFB2-4336-A5E0-CC2171BBB842}" destId="{6ECC8E8F-D2FA-4ECC-B15B-325A68884CC5}" srcOrd="8" destOrd="0" presId="urn:microsoft.com/office/officeart/2005/8/layout/default"/>
    <dgm:cxn modelId="{7235F962-6E9C-4179-972B-091397D53156}" type="presParOf" srcId="{FB24CAAA-AFB2-4336-A5E0-CC2171BBB842}" destId="{FFCCB834-3E69-4B64-A044-04EFCC695639}" srcOrd="9" destOrd="0" presId="urn:microsoft.com/office/officeart/2005/8/layout/default"/>
    <dgm:cxn modelId="{27584D13-0523-4A51-8931-5F4598BC87B0}" type="presParOf" srcId="{FB24CAAA-AFB2-4336-A5E0-CC2171BBB842}" destId="{F101B40D-42BB-4A8A-95E8-1E5884917BF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BAC842-985F-4BA7-860D-46A588BF370A}" type="doc">
      <dgm:prSet loTypeId="urn:microsoft.com/office/officeart/2016/7/layout/ChevronBlockProcess" loCatId="process" qsTypeId="urn:microsoft.com/office/officeart/2005/8/quickstyle/simple1" qsCatId="simple" csTypeId="urn:microsoft.com/office/officeart/2005/8/colors/accent1_2" csCatId="accent1"/>
      <dgm:spPr/>
      <dgm:t>
        <a:bodyPr/>
        <a:lstStyle/>
        <a:p>
          <a:endParaRPr lang="en-US"/>
        </a:p>
      </dgm:t>
    </dgm:pt>
    <dgm:pt modelId="{8CCB9456-D8B6-4F17-A686-120076516ADD}">
      <dgm:prSet/>
      <dgm:spPr/>
      <dgm:t>
        <a:bodyPr/>
        <a:lstStyle/>
        <a:p>
          <a:r>
            <a:rPr lang="en-US"/>
            <a:t>Develop</a:t>
          </a:r>
        </a:p>
      </dgm:t>
    </dgm:pt>
    <dgm:pt modelId="{868DCD11-2BDD-40CF-951D-03C40B3E237E}" type="parTrans" cxnId="{6C46A5F6-AC8A-4BD1-9B70-504C5CE6B29F}">
      <dgm:prSet/>
      <dgm:spPr/>
      <dgm:t>
        <a:bodyPr/>
        <a:lstStyle/>
        <a:p>
          <a:endParaRPr lang="en-US"/>
        </a:p>
      </dgm:t>
    </dgm:pt>
    <dgm:pt modelId="{E4F954D2-403C-43AF-B203-164CBE4BDF5F}" type="sibTrans" cxnId="{6C46A5F6-AC8A-4BD1-9B70-504C5CE6B29F}">
      <dgm:prSet/>
      <dgm:spPr/>
      <dgm:t>
        <a:bodyPr/>
        <a:lstStyle/>
        <a:p>
          <a:endParaRPr lang="en-US"/>
        </a:p>
      </dgm:t>
    </dgm:pt>
    <dgm:pt modelId="{35F60C89-9A3C-4B6B-8B52-FB91A0AC7C32}">
      <dgm:prSet/>
      <dgm:spPr/>
      <dgm:t>
        <a:bodyPr/>
        <a:lstStyle/>
        <a:p>
          <a:r>
            <a:rPr lang="en-US"/>
            <a:t>Develop resiliency to future wildfire threat by ensuring that wildfire risk reduction objectives are continuously met in strategic areas surrounding the Village of Telkwa.</a:t>
          </a:r>
        </a:p>
      </dgm:t>
    </dgm:pt>
    <dgm:pt modelId="{19AA0775-956A-4828-8500-D8905F7895E5}" type="parTrans" cxnId="{19043E2A-33BD-4D7F-93BE-E214EEDC7FC0}">
      <dgm:prSet/>
      <dgm:spPr/>
      <dgm:t>
        <a:bodyPr/>
        <a:lstStyle/>
        <a:p>
          <a:endParaRPr lang="en-US"/>
        </a:p>
      </dgm:t>
    </dgm:pt>
    <dgm:pt modelId="{8A29EF23-0539-4D73-8EAC-7621A082F89E}" type="sibTrans" cxnId="{19043E2A-33BD-4D7F-93BE-E214EEDC7FC0}">
      <dgm:prSet/>
      <dgm:spPr/>
      <dgm:t>
        <a:bodyPr/>
        <a:lstStyle/>
        <a:p>
          <a:endParaRPr lang="en-US"/>
        </a:p>
      </dgm:t>
    </dgm:pt>
    <dgm:pt modelId="{1DBBBC30-8B05-451D-8F56-25628EC4B7AE}">
      <dgm:prSet/>
      <dgm:spPr/>
      <dgm:t>
        <a:bodyPr/>
        <a:lstStyle/>
        <a:p>
          <a:r>
            <a:rPr lang="en-US"/>
            <a:t>Reduce</a:t>
          </a:r>
        </a:p>
      </dgm:t>
    </dgm:pt>
    <dgm:pt modelId="{67795FD0-7E90-4C3E-A517-357C376FE620}" type="parTrans" cxnId="{582FBBC7-673C-4E2B-933D-17B4435A509B}">
      <dgm:prSet/>
      <dgm:spPr/>
      <dgm:t>
        <a:bodyPr/>
        <a:lstStyle/>
        <a:p>
          <a:endParaRPr lang="en-US"/>
        </a:p>
      </dgm:t>
    </dgm:pt>
    <dgm:pt modelId="{9D8AFCF0-4304-4E12-AE1E-04511B26F02B}" type="sibTrans" cxnId="{582FBBC7-673C-4E2B-933D-17B4435A509B}">
      <dgm:prSet/>
      <dgm:spPr/>
      <dgm:t>
        <a:bodyPr/>
        <a:lstStyle/>
        <a:p>
          <a:endParaRPr lang="en-US"/>
        </a:p>
      </dgm:t>
    </dgm:pt>
    <dgm:pt modelId="{3C217014-16CA-4DD8-9650-389B114083F5}">
      <dgm:prSet/>
      <dgm:spPr/>
      <dgm:t>
        <a:bodyPr/>
        <a:lstStyle/>
        <a:p>
          <a:r>
            <a:rPr lang="en-US"/>
            <a:t>Reduce the ingress of natural regenerating vegetation, surface fuel loading and raise the height to live crown of overstory trees while retaining forest cover for wildlife and visual quality purposes.</a:t>
          </a:r>
        </a:p>
      </dgm:t>
    </dgm:pt>
    <dgm:pt modelId="{0AD53372-E943-49E9-8AEA-6FB168BCC086}" type="parTrans" cxnId="{45703FEA-507B-4790-B01C-EC560F6947A5}">
      <dgm:prSet/>
      <dgm:spPr/>
      <dgm:t>
        <a:bodyPr/>
        <a:lstStyle/>
        <a:p>
          <a:endParaRPr lang="en-US"/>
        </a:p>
      </dgm:t>
    </dgm:pt>
    <dgm:pt modelId="{B4EA9539-18AB-4327-A450-2E16A89A6B9B}" type="sibTrans" cxnId="{45703FEA-507B-4790-B01C-EC560F6947A5}">
      <dgm:prSet/>
      <dgm:spPr/>
      <dgm:t>
        <a:bodyPr/>
        <a:lstStyle/>
        <a:p>
          <a:endParaRPr lang="en-US"/>
        </a:p>
      </dgm:t>
    </dgm:pt>
    <dgm:pt modelId="{0FAA721F-4135-4078-A1C5-F5A1F4BD74A5}">
      <dgm:prSet/>
      <dgm:spPr/>
      <dgm:t>
        <a:bodyPr/>
        <a:lstStyle/>
        <a:p>
          <a:r>
            <a:rPr lang="en-US"/>
            <a:t>Expand</a:t>
          </a:r>
        </a:p>
      </dgm:t>
    </dgm:pt>
    <dgm:pt modelId="{A055ABD4-18B9-4C3F-86E0-A05BC35E8FB2}" type="parTrans" cxnId="{E1087020-BB26-4D05-886A-53CE9B58B79F}">
      <dgm:prSet/>
      <dgm:spPr/>
      <dgm:t>
        <a:bodyPr/>
        <a:lstStyle/>
        <a:p>
          <a:endParaRPr lang="en-US"/>
        </a:p>
      </dgm:t>
    </dgm:pt>
    <dgm:pt modelId="{149DEDC8-97C5-494F-885D-2CBF11820134}" type="sibTrans" cxnId="{E1087020-BB26-4D05-886A-53CE9B58B79F}">
      <dgm:prSet/>
      <dgm:spPr/>
      <dgm:t>
        <a:bodyPr/>
        <a:lstStyle/>
        <a:p>
          <a:endParaRPr lang="en-US"/>
        </a:p>
      </dgm:t>
    </dgm:pt>
    <dgm:pt modelId="{CB570BB1-F8D4-49BE-914E-F6F0E5C06FFE}">
      <dgm:prSet/>
      <dgm:spPr/>
      <dgm:t>
        <a:bodyPr/>
        <a:lstStyle/>
        <a:p>
          <a:r>
            <a:rPr lang="en-US"/>
            <a:t>Expand the knowledge, experience, and opportunities within BCWS and associated partners for prescribed fire planning, implementation, and monitoring.</a:t>
          </a:r>
        </a:p>
      </dgm:t>
    </dgm:pt>
    <dgm:pt modelId="{3417F020-B84F-4515-8A24-9BDF49CB6ADF}" type="parTrans" cxnId="{0A1A8915-1A8C-4972-A1BF-2657104F227E}">
      <dgm:prSet/>
      <dgm:spPr/>
      <dgm:t>
        <a:bodyPr/>
        <a:lstStyle/>
        <a:p>
          <a:endParaRPr lang="en-US"/>
        </a:p>
      </dgm:t>
    </dgm:pt>
    <dgm:pt modelId="{D8834879-9C6D-4C68-B939-1EC7415DC636}" type="sibTrans" cxnId="{0A1A8915-1A8C-4972-A1BF-2657104F227E}">
      <dgm:prSet/>
      <dgm:spPr/>
      <dgm:t>
        <a:bodyPr/>
        <a:lstStyle/>
        <a:p>
          <a:endParaRPr lang="en-US"/>
        </a:p>
      </dgm:t>
    </dgm:pt>
    <dgm:pt modelId="{BDC4F5E3-69FB-4806-A360-EC61C0DA3F3E}">
      <dgm:prSet/>
      <dgm:spPr/>
      <dgm:t>
        <a:bodyPr/>
        <a:lstStyle/>
        <a:p>
          <a:r>
            <a:rPr lang="en-US"/>
            <a:t>Increase</a:t>
          </a:r>
        </a:p>
      </dgm:t>
    </dgm:pt>
    <dgm:pt modelId="{F6DB3903-E69C-4642-91A4-63EEDDC2F3B1}" type="parTrans" cxnId="{71B5C92D-B8B4-49E2-8F86-C723D8AB7FB1}">
      <dgm:prSet/>
      <dgm:spPr/>
      <dgm:t>
        <a:bodyPr/>
        <a:lstStyle/>
        <a:p>
          <a:endParaRPr lang="en-US"/>
        </a:p>
      </dgm:t>
    </dgm:pt>
    <dgm:pt modelId="{00DB3351-5791-4044-B321-9EF49615C83B}" type="sibTrans" cxnId="{71B5C92D-B8B4-49E2-8F86-C723D8AB7FB1}">
      <dgm:prSet/>
      <dgm:spPr/>
      <dgm:t>
        <a:bodyPr/>
        <a:lstStyle/>
        <a:p>
          <a:endParaRPr lang="en-US"/>
        </a:p>
      </dgm:t>
    </dgm:pt>
    <dgm:pt modelId="{8D5864EE-09FB-4C19-AF33-20B4417D2CB8}">
      <dgm:prSet/>
      <dgm:spPr/>
      <dgm:t>
        <a:bodyPr/>
        <a:lstStyle/>
        <a:p>
          <a:r>
            <a:rPr lang="en-US"/>
            <a:t>Increase the public awareness on the use of prescribed fire in the Bulkley Valley.</a:t>
          </a:r>
        </a:p>
      </dgm:t>
    </dgm:pt>
    <dgm:pt modelId="{A5477D54-33F6-48A5-810D-564AFBBF59F0}" type="parTrans" cxnId="{FBCAF11B-43B2-4EFA-82A9-F1226750330D}">
      <dgm:prSet/>
      <dgm:spPr/>
      <dgm:t>
        <a:bodyPr/>
        <a:lstStyle/>
        <a:p>
          <a:endParaRPr lang="en-US"/>
        </a:p>
      </dgm:t>
    </dgm:pt>
    <dgm:pt modelId="{0BB40C77-C465-45D0-9DBC-AEB1FBE0408A}" type="sibTrans" cxnId="{FBCAF11B-43B2-4EFA-82A9-F1226750330D}">
      <dgm:prSet/>
      <dgm:spPr/>
      <dgm:t>
        <a:bodyPr/>
        <a:lstStyle/>
        <a:p>
          <a:endParaRPr lang="en-US"/>
        </a:p>
      </dgm:t>
    </dgm:pt>
    <dgm:pt modelId="{6913318D-7AEE-4B33-8ABF-B4C0CD2117D2}" type="pres">
      <dgm:prSet presAssocID="{6EBAC842-985F-4BA7-860D-46A588BF370A}" presName="Name0" presStyleCnt="0">
        <dgm:presLayoutVars>
          <dgm:dir/>
          <dgm:animLvl val="lvl"/>
          <dgm:resizeHandles val="exact"/>
        </dgm:presLayoutVars>
      </dgm:prSet>
      <dgm:spPr/>
    </dgm:pt>
    <dgm:pt modelId="{E3956036-1589-42EC-8E39-B763D6930E97}" type="pres">
      <dgm:prSet presAssocID="{8CCB9456-D8B6-4F17-A686-120076516ADD}" presName="composite" presStyleCnt="0"/>
      <dgm:spPr/>
    </dgm:pt>
    <dgm:pt modelId="{6CBD9040-B803-4745-92AE-00197C702954}" type="pres">
      <dgm:prSet presAssocID="{8CCB9456-D8B6-4F17-A686-120076516ADD}" presName="parTx" presStyleLbl="alignNode1" presStyleIdx="0" presStyleCnt="4">
        <dgm:presLayoutVars>
          <dgm:chMax val="0"/>
          <dgm:chPref val="0"/>
        </dgm:presLayoutVars>
      </dgm:prSet>
      <dgm:spPr/>
    </dgm:pt>
    <dgm:pt modelId="{98B2E889-036B-484C-ACDF-A33D3DD5E6ED}" type="pres">
      <dgm:prSet presAssocID="{8CCB9456-D8B6-4F17-A686-120076516ADD}" presName="desTx" presStyleLbl="alignAccFollowNode1" presStyleIdx="0" presStyleCnt="4">
        <dgm:presLayoutVars/>
      </dgm:prSet>
      <dgm:spPr/>
    </dgm:pt>
    <dgm:pt modelId="{1D97A371-7059-4E49-ADEE-A39685813478}" type="pres">
      <dgm:prSet presAssocID="{E4F954D2-403C-43AF-B203-164CBE4BDF5F}" presName="space" presStyleCnt="0"/>
      <dgm:spPr/>
    </dgm:pt>
    <dgm:pt modelId="{9DE36D0B-9A38-444C-92CF-485969C58BF8}" type="pres">
      <dgm:prSet presAssocID="{1DBBBC30-8B05-451D-8F56-25628EC4B7AE}" presName="composite" presStyleCnt="0"/>
      <dgm:spPr/>
    </dgm:pt>
    <dgm:pt modelId="{CED2BE5D-08D3-4874-B0D4-3B74AAD1C909}" type="pres">
      <dgm:prSet presAssocID="{1DBBBC30-8B05-451D-8F56-25628EC4B7AE}" presName="parTx" presStyleLbl="alignNode1" presStyleIdx="1" presStyleCnt="4">
        <dgm:presLayoutVars>
          <dgm:chMax val="0"/>
          <dgm:chPref val="0"/>
        </dgm:presLayoutVars>
      </dgm:prSet>
      <dgm:spPr/>
    </dgm:pt>
    <dgm:pt modelId="{FC3AAADC-26AB-4E4D-B1E8-4E17B1343349}" type="pres">
      <dgm:prSet presAssocID="{1DBBBC30-8B05-451D-8F56-25628EC4B7AE}" presName="desTx" presStyleLbl="alignAccFollowNode1" presStyleIdx="1" presStyleCnt="4">
        <dgm:presLayoutVars/>
      </dgm:prSet>
      <dgm:spPr/>
    </dgm:pt>
    <dgm:pt modelId="{C5BABE06-F2CD-42BD-AC67-070B57545A2B}" type="pres">
      <dgm:prSet presAssocID="{9D8AFCF0-4304-4E12-AE1E-04511B26F02B}" presName="space" presStyleCnt="0"/>
      <dgm:spPr/>
    </dgm:pt>
    <dgm:pt modelId="{34AF513B-C427-4496-B75E-9BC9112257CB}" type="pres">
      <dgm:prSet presAssocID="{0FAA721F-4135-4078-A1C5-F5A1F4BD74A5}" presName="composite" presStyleCnt="0"/>
      <dgm:spPr/>
    </dgm:pt>
    <dgm:pt modelId="{69F81C4E-FEBF-46FE-AB90-7F443DCB111E}" type="pres">
      <dgm:prSet presAssocID="{0FAA721F-4135-4078-A1C5-F5A1F4BD74A5}" presName="parTx" presStyleLbl="alignNode1" presStyleIdx="2" presStyleCnt="4">
        <dgm:presLayoutVars>
          <dgm:chMax val="0"/>
          <dgm:chPref val="0"/>
        </dgm:presLayoutVars>
      </dgm:prSet>
      <dgm:spPr/>
    </dgm:pt>
    <dgm:pt modelId="{566F3633-ED27-465E-A916-FCE7BB9C8580}" type="pres">
      <dgm:prSet presAssocID="{0FAA721F-4135-4078-A1C5-F5A1F4BD74A5}" presName="desTx" presStyleLbl="alignAccFollowNode1" presStyleIdx="2" presStyleCnt="4">
        <dgm:presLayoutVars/>
      </dgm:prSet>
      <dgm:spPr/>
    </dgm:pt>
    <dgm:pt modelId="{D62E3623-BBC2-4B43-8318-778BC16D80BF}" type="pres">
      <dgm:prSet presAssocID="{149DEDC8-97C5-494F-885D-2CBF11820134}" presName="space" presStyleCnt="0"/>
      <dgm:spPr/>
    </dgm:pt>
    <dgm:pt modelId="{8997B712-4C6C-4A46-83A6-28CD3F5C5943}" type="pres">
      <dgm:prSet presAssocID="{BDC4F5E3-69FB-4806-A360-EC61C0DA3F3E}" presName="composite" presStyleCnt="0"/>
      <dgm:spPr/>
    </dgm:pt>
    <dgm:pt modelId="{E58E5CED-007B-408B-A41F-B6B0D4FE867C}" type="pres">
      <dgm:prSet presAssocID="{BDC4F5E3-69FB-4806-A360-EC61C0DA3F3E}" presName="parTx" presStyleLbl="alignNode1" presStyleIdx="3" presStyleCnt="4">
        <dgm:presLayoutVars>
          <dgm:chMax val="0"/>
          <dgm:chPref val="0"/>
        </dgm:presLayoutVars>
      </dgm:prSet>
      <dgm:spPr/>
    </dgm:pt>
    <dgm:pt modelId="{7B0FFF8A-D556-419E-A533-50A6B5A27FB0}" type="pres">
      <dgm:prSet presAssocID="{BDC4F5E3-69FB-4806-A360-EC61C0DA3F3E}" presName="desTx" presStyleLbl="alignAccFollowNode1" presStyleIdx="3" presStyleCnt="4">
        <dgm:presLayoutVars/>
      </dgm:prSet>
      <dgm:spPr/>
    </dgm:pt>
  </dgm:ptLst>
  <dgm:cxnLst>
    <dgm:cxn modelId="{FF5A0A03-FFAB-42A0-9907-7A6A4FC8FAFF}" type="presOf" srcId="{6EBAC842-985F-4BA7-860D-46A588BF370A}" destId="{6913318D-7AEE-4B33-8ABF-B4C0CD2117D2}" srcOrd="0" destOrd="0" presId="urn:microsoft.com/office/officeart/2016/7/layout/ChevronBlockProcess"/>
    <dgm:cxn modelId="{E6E0F314-BF56-4E50-B8CF-9B9057E2A5AF}" type="presOf" srcId="{3C217014-16CA-4DD8-9650-389B114083F5}" destId="{FC3AAADC-26AB-4E4D-B1E8-4E17B1343349}" srcOrd="0" destOrd="0" presId="urn:microsoft.com/office/officeart/2016/7/layout/ChevronBlockProcess"/>
    <dgm:cxn modelId="{0A1A8915-1A8C-4972-A1BF-2657104F227E}" srcId="{0FAA721F-4135-4078-A1C5-F5A1F4BD74A5}" destId="{CB570BB1-F8D4-49BE-914E-F6F0E5C06FFE}" srcOrd="0" destOrd="0" parTransId="{3417F020-B84F-4515-8A24-9BDF49CB6ADF}" sibTransId="{D8834879-9C6D-4C68-B939-1EC7415DC636}"/>
    <dgm:cxn modelId="{FBCAF11B-43B2-4EFA-82A9-F1226750330D}" srcId="{BDC4F5E3-69FB-4806-A360-EC61C0DA3F3E}" destId="{8D5864EE-09FB-4C19-AF33-20B4417D2CB8}" srcOrd="0" destOrd="0" parTransId="{A5477D54-33F6-48A5-810D-564AFBBF59F0}" sibTransId="{0BB40C77-C465-45D0-9DBC-AEB1FBE0408A}"/>
    <dgm:cxn modelId="{E1087020-BB26-4D05-886A-53CE9B58B79F}" srcId="{6EBAC842-985F-4BA7-860D-46A588BF370A}" destId="{0FAA721F-4135-4078-A1C5-F5A1F4BD74A5}" srcOrd="2" destOrd="0" parTransId="{A055ABD4-18B9-4C3F-86E0-A05BC35E8FB2}" sibTransId="{149DEDC8-97C5-494F-885D-2CBF11820134}"/>
    <dgm:cxn modelId="{19043E2A-33BD-4D7F-93BE-E214EEDC7FC0}" srcId="{8CCB9456-D8B6-4F17-A686-120076516ADD}" destId="{35F60C89-9A3C-4B6B-8B52-FB91A0AC7C32}" srcOrd="0" destOrd="0" parTransId="{19AA0775-956A-4828-8500-D8905F7895E5}" sibTransId="{8A29EF23-0539-4D73-8EAC-7621A082F89E}"/>
    <dgm:cxn modelId="{71B5C92D-B8B4-49E2-8F86-C723D8AB7FB1}" srcId="{6EBAC842-985F-4BA7-860D-46A588BF370A}" destId="{BDC4F5E3-69FB-4806-A360-EC61C0DA3F3E}" srcOrd="3" destOrd="0" parTransId="{F6DB3903-E69C-4642-91A4-63EEDDC2F3B1}" sibTransId="{00DB3351-5791-4044-B321-9EF49615C83B}"/>
    <dgm:cxn modelId="{5FA3A17C-AE66-47A0-9563-71C132E5F2AE}" type="presOf" srcId="{35F60C89-9A3C-4B6B-8B52-FB91A0AC7C32}" destId="{98B2E889-036B-484C-ACDF-A33D3DD5E6ED}" srcOrd="0" destOrd="0" presId="urn:microsoft.com/office/officeart/2016/7/layout/ChevronBlockProcess"/>
    <dgm:cxn modelId="{18B41790-6D84-4396-ADDF-40CAA4C93BE9}" type="presOf" srcId="{1DBBBC30-8B05-451D-8F56-25628EC4B7AE}" destId="{CED2BE5D-08D3-4874-B0D4-3B74AAD1C909}" srcOrd="0" destOrd="0" presId="urn:microsoft.com/office/officeart/2016/7/layout/ChevronBlockProcess"/>
    <dgm:cxn modelId="{28FE4CA0-F16F-4D5C-BFBF-7A8B35656B48}" type="presOf" srcId="{8CCB9456-D8B6-4F17-A686-120076516ADD}" destId="{6CBD9040-B803-4745-92AE-00197C702954}" srcOrd="0" destOrd="0" presId="urn:microsoft.com/office/officeart/2016/7/layout/ChevronBlockProcess"/>
    <dgm:cxn modelId="{582FBBC7-673C-4E2B-933D-17B4435A509B}" srcId="{6EBAC842-985F-4BA7-860D-46A588BF370A}" destId="{1DBBBC30-8B05-451D-8F56-25628EC4B7AE}" srcOrd="1" destOrd="0" parTransId="{67795FD0-7E90-4C3E-A517-357C376FE620}" sibTransId="{9D8AFCF0-4304-4E12-AE1E-04511B26F02B}"/>
    <dgm:cxn modelId="{46ABF5E8-88B4-44FC-90D7-9DD0A20D38A8}" type="presOf" srcId="{BDC4F5E3-69FB-4806-A360-EC61C0DA3F3E}" destId="{E58E5CED-007B-408B-A41F-B6B0D4FE867C}" srcOrd="0" destOrd="0" presId="urn:microsoft.com/office/officeart/2016/7/layout/ChevronBlockProcess"/>
    <dgm:cxn modelId="{EC5D41E9-F3BB-4F96-B883-B67C202A3DCE}" type="presOf" srcId="{CB570BB1-F8D4-49BE-914E-F6F0E5C06FFE}" destId="{566F3633-ED27-465E-A916-FCE7BB9C8580}" srcOrd="0" destOrd="0" presId="urn:microsoft.com/office/officeart/2016/7/layout/ChevronBlockProcess"/>
    <dgm:cxn modelId="{45703FEA-507B-4790-B01C-EC560F6947A5}" srcId="{1DBBBC30-8B05-451D-8F56-25628EC4B7AE}" destId="{3C217014-16CA-4DD8-9650-389B114083F5}" srcOrd="0" destOrd="0" parTransId="{0AD53372-E943-49E9-8AEA-6FB168BCC086}" sibTransId="{B4EA9539-18AB-4327-A450-2E16A89A6B9B}"/>
    <dgm:cxn modelId="{E8A97BF2-C1E1-4B97-83D7-8AFC2C103CDE}" type="presOf" srcId="{0FAA721F-4135-4078-A1C5-F5A1F4BD74A5}" destId="{69F81C4E-FEBF-46FE-AB90-7F443DCB111E}" srcOrd="0" destOrd="0" presId="urn:microsoft.com/office/officeart/2016/7/layout/ChevronBlockProcess"/>
    <dgm:cxn modelId="{6C46A5F6-AC8A-4BD1-9B70-504C5CE6B29F}" srcId="{6EBAC842-985F-4BA7-860D-46A588BF370A}" destId="{8CCB9456-D8B6-4F17-A686-120076516ADD}" srcOrd="0" destOrd="0" parTransId="{868DCD11-2BDD-40CF-951D-03C40B3E237E}" sibTransId="{E4F954D2-403C-43AF-B203-164CBE4BDF5F}"/>
    <dgm:cxn modelId="{AE6A6AFB-C225-4B54-BDC6-88C73ABAE4D2}" type="presOf" srcId="{8D5864EE-09FB-4C19-AF33-20B4417D2CB8}" destId="{7B0FFF8A-D556-419E-A533-50A6B5A27FB0}" srcOrd="0" destOrd="0" presId="urn:microsoft.com/office/officeart/2016/7/layout/ChevronBlockProcess"/>
    <dgm:cxn modelId="{AA0F01FC-5A5D-4FE9-962E-4365CC98C133}" type="presParOf" srcId="{6913318D-7AEE-4B33-8ABF-B4C0CD2117D2}" destId="{E3956036-1589-42EC-8E39-B763D6930E97}" srcOrd="0" destOrd="0" presId="urn:microsoft.com/office/officeart/2016/7/layout/ChevronBlockProcess"/>
    <dgm:cxn modelId="{0C8CD60D-6CDF-4264-ADB2-12158038D29F}" type="presParOf" srcId="{E3956036-1589-42EC-8E39-B763D6930E97}" destId="{6CBD9040-B803-4745-92AE-00197C702954}" srcOrd="0" destOrd="0" presId="urn:microsoft.com/office/officeart/2016/7/layout/ChevronBlockProcess"/>
    <dgm:cxn modelId="{0277F6EA-E058-41B2-A883-BCCA08FFDF8E}" type="presParOf" srcId="{E3956036-1589-42EC-8E39-B763D6930E97}" destId="{98B2E889-036B-484C-ACDF-A33D3DD5E6ED}" srcOrd="1" destOrd="0" presId="urn:microsoft.com/office/officeart/2016/7/layout/ChevronBlockProcess"/>
    <dgm:cxn modelId="{11E43595-2025-41DE-8399-B93063CB6377}" type="presParOf" srcId="{6913318D-7AEE-4B33-8ABF-B4C0CD2117D2}" destId="{1D97A371-7059-4E49-ADEE-A39685813478}" srcOrd="1" destOrd="0" presId="urn:microsoft.com/office/officeart/2016/7/layout/ChevronBlockProcess"/>
    <dgm:cxn modelId="{86C62643-EFEA-4BAB-92FD-0ED587694B52}" type="presParOf" srcId="{6913318D-7AEE-4B33-8ABF-B4C0CD2117D2}" destId="{9DE36D0B-9A38-444C-92CF-485969C58BF8}" srcOrd="2" destOrd="0" presId="urn:microsoft.com/office/officeart/2016/7/layout/ChevronBlockProcess"/>
    <dgm:cxn modelId="{12FEF67D-E6E1-4327-AFA3-B87C2F87B782}" type="presParOf" srcId="{9DE36D0B-9A38-444C-92CF-485969C58BF8}" destId="{CED2BE5D-08D3-4874-B0D4-3B74AAD1C909}" srcOrd="0" destOrd="0" presId="urn:microsoft.com/office/officeart/2016/7/layout/ChevronBlockProcess"/>
    <dgm:cxn modelId="{1C5ED447-8B3D-4BCF-BBE3-C438B7D495FF}" type="presParOf" srcId="{9DE36D0B-9A38-444C-92CF-485969C58BF8}" destId="{FC3AAADC-26AB-4E4D-B1E8-4E17B1343349}" srcOrd="1" destOrd="0" presId="urn:microsoft.com/office/officeart/2016/7/layout/ChevronBlockProcess"/>
    <dgm:cxn modelId="{8A0600FA-2031-432A-948C-A748756CCDF4}" type="presParOf" srcId="{6913318D-7AEE-4B33-8ABF-B4C0CD2117D2}" destId="{C5BABE06-F2CD-42BD-AC67-070B57545A2B}" srcOrd="3" destOrd="0" presId="urn:microsoft.com/office/officeart/2016/7/layout/ChevronBlockProcess"/>
    <dgm:cxn modelId="{6AE736BC-ACF7-456F-8FB1-17242879E678}" type="presParOf" srcId="{6913318D-7AEE-4B33-8ABF-B4C0CD2117D2}" destId="{34AF513B-C427-4496-B75E-9BC9112257CB}" srcOrd="4" destOrd="0" presId="urn:microsoft.com/office/officeart/2016/7/layout/ChevronBlockProcess"/>
    <dgm:cxn modelId="{49348101-A631-480E-88F9-DBF61820F09D}" type="presParOf" srcId="{34AF513B-C427-4496-B75E-9BC9112257CB}" destId="{69F81C4E-FEBF-46FE-AB90-7F443DCB111E}" srcOrd="0" destOrd="0" presId="urn:microsoft.com/office/officeart/2016/7/layout/ChevronBlockProcess"/>
    <dgm:cxn modelId="{3D91D5C1-D224-4DF6-A59F-957986EBAF8D}" type="presParOf" srcId="{34AF513B-C427-4496-B75E-9BC9112257CB}" destId="{566F3633-ED27-465E-A916-FCE7BB9C8580}" srcOrd="1" destOrd="0" presId="urn:microsoft.com/office/officeart/2016/7/layout/ChevronBlockProcess"/>
    <dgm:cxn modelId="{A53D47DC-F756-49AB-8748-85DD8A4C42BE}" type="presParOf" srcId="{6913318D-7AEE-4B33-8ABF-B4C0CD2117D2}" destId="{D62E3623-BBC2-4B43-8318-778BC16D80BF}" srcOrd="5" destOrd="0" presId="urn:microsoft.com/office/officeart/2016/7/layout/ChevronBlockProcess"/>
    <dgm:cxn modelId="{9459A177-2B12-481F-8699-C1BA5DC1D485}" type="presParOf" srcId="{6913318D-7AEE-4B33-8ABF-B4C0CD2117D2}" destId="{8997B712-4C6C-4A46-83A6-28CD3F5C5943}" srcOrd="6" destOrd="0" presId="urn:microsoft.com/office/officeart/2016/7/layout/ChevronBlockProcess"/>
    <dgm:cxn modelId="{EE689D09-7F3E-4259-B52F-76E63B8B30B0}" type="presParOf" srcId="{8997B712-4C6C-4A46-83A6-28CD3F5C5943}" destId="{E58E5CED-007B-408B-A41F-B6B0D4FE867C}" srcOrd="0" destOrd="0" presId="urn:microsoft.com/office/officeart/2016/7/layout/ChevronBlockProcess"/>
    <dgm:cxn modelId="{8786F684-596B-4ADA-8679-375F02401CC9}" type="presParOf" srcId="{8997B712-4C6C-4A46-83A6-28CD3F5C5943}" destId="{7B0FFF8A-D556-419E-A533-50A6B5A27FB0}" srcOrd="1" destOrd="0" presId="urn:microsoft.com/office/officeart/2016/7/layout/ChevronBlock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4F23B5-99E0-4506-9046-BF3432BAA7F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863BFB3-193C-4B7E-BD64-FA6B3F974D7F}">
      <dgm:prSet/>
      <dgm:spPr/>
      <dgm:t>
        <a:bodyPr/>
        <a:lstStyle/>
        <a:p>
          <a:r>
            <a:rPr lang="en-CA"/>
            <a:t>Jeff Walsh Bulkley Zone Wildfire Officer</a:t>
          </a:r>
          <a:endParaRPr lang="en-US"/>
        </a:p>
      </dgm:t>
    </dgm:pt>
    <dgm:pt modelId="{C2B4F75B-62C8-4711-80F1-5EDA8BDCA39A}" type="parTrans" cxnId="{694E3A2B-1278-422F-B442-09AD16387E12}">
      <dgm:prSet/>
      <dgm:spPr/>
      <dgm:t>
        <a:bodyPr/>
        <a:lstStyle/>
        <a:p>
          <a:endParaRPr lang="en-US"/>
        </a:p>
      </dgm:t>
    </dgm:pt>
    <dgm:pt modelId="{8C8BF95A-4DF8-434D-93D9-48C2A931F7DB}" type="sibTrans" cxnId="{694E3A2B-1278-422F-B442-09AD16387E12}">
      <dgm:prSet/>
      <dgm:spPr/>
      <dgm:t>
        <a:bodyPr/>
        <a:lstStyle/>
        <a:p>
          <a:endParaRPr lang="en-US"/>
        </a:p>
      </dgm:t>
    </dgm:pt>
    <dgm:pt modelId="{C0C94D84-9DBC-4B86-A422-F58E02733CEF}">
      <dgm:prSet/>
      <dgm:spPr/>
      <dgm:t>
        <a:bodyPr/>
        <a:lstStyle/>
        <a:p>
          <a:r>
            <a:rPr lang="en-CA"/>
            <a:t>250-643-1279 jeff.walsh@gov.bc.ca</a:t>
          </a:r>
          <a:endParaRPr lang="en-US"/>
        </a:p>
      </dgm:t>
    </dgm:pt>
    <dgm:pt modelId="{5598D9CD-5F69-481D-B54C-02203F3FF729}" type="parTrans" cxnId="{7CF1F31D-E9F7-465E-9940-1FC96B2CDB67}">
      <dgm:prSet/>
      <dgm:spPr/>
      <dgm:t>
        <a:bodyPr/>
        <a:lstStyle/>
        <a:p>
          <a:endParaRPr lang="en-US"/>
        </a:p>
      </dgm:t>
    </dgm:pt>
    <dgm:pt modelId="{312C8905-4227-402B-BFD6-939910BD4065}" type="sibTrans" cxnId="{7CF1F31D-E9F7-465E-9940-1FC96B2CDB67}">
      <dgm:prSet/>
      <dgm:spPr/>
      <dgm:t>
        <a:bodyPr/>
        <a:lstStyle/>
        <a:p>
          <a:endParaRPr lang="en-US"/>
        </a:p>
      </dgm:t>
    </dgm:pt>
    <dgm:pt modelId="{EF68C0FA-B179-4211-9BF2-D0AE2DF94BAD}">
      <dgm:prSet/>
      <dgm:spPr/>
      <dgm:t>
        <a:bodyPr/>
        <a:lstStyle/>
        <a:p>
          <a:r>
            <a:rPr lang="en-CA"/>
            <a:t>Bulkley Zone Wildfire Coordination Officer</a:t>
          </a:r>
          <a:endParaRPr lang="en-US"/>
        </a:p>
      </dgm:t>
    </dgm:pt>
    <dgm:pt modelId="{1C087A18-2C77-45D7-A2E3-73CD6BD5EDE4}" type="parTrans" cxnId="{4BD25043-1E6B-413E-A48D-2FF1E12C195D}">
      <dgm:prSet/>
      <dgm:spPr/>
      <dgm:t>
        <a:bodyPr/>
        <a:lstStyle/>
        <a:p>
          <a:endParaRPr lang="en-US"/>
        </a:p>
      </dgm:t>
    </dgm:pt>
    <dgm:pt modelId="{484B115E-B229-4C1E-94A8-277EAD092AFF}" type="sibTrans" cxnId="{4BD25043-1E6B-413E-A48D-2FF1E12C195D}">
      <dgm:prSet/>
      <dgm:spPr/>
      <dgm:t>
        <a:bodyPr/>
        <a:lstStyle/>
        <a:p>
          <a:endParaRPr lang="en-US"/>
        </a:p>
      </dgm:t>
    </dgm:pt>
    <dgm:pt modelId="{ED113E78-8FC0-4E56-96C6-A58FF0E5924D}">
      <dgm:prSet/>
      <dgm:spPr/>
      <dgm:t>
        <a:bodyPr/>
        <a:lstStyle/>
        <a:p>
          <a:r>
            <a:rPr lang="en-CA"/>
            <a:t>250-643-8164 BCWS.NWFCBulkleyZWCO@gov.bc.ca</a:t>
          </a:r>
          <a:endParaRPr lang="en-US"/>
        </a:p>
      </dgm:t>
    </dgm:pt>
    <dgm:pt modelId="{BF17A922-8582-4CA9-BEF9-7FBB0E1D88A0}" type="parTrans" cxnId="{90DCCF46-5672-499F-8F88-DB3160BAC289}">
      <dgm:prSet/>
      <dgm:spPr/>
      <dgm:t>
        <a:bodyPr/>
        <a:lstStyle/>
        <a:p>
          <a:endParaRPr lang="en-US"/>
        </a:p>
      </dgm:t>
    </dgm:pt>
    <dgm:pt modelId="{600AAF74-686C-4603-9D8F-3219E69F78FD}" type="sibTrans" cxnId="{90DCCF46-5672-499F-8F88-DB3160BAC289}">
      <dgm:prSet/>
      <dgm:spPr/>
      <dgm:t>
        <a:bodyPr/>
        <a:lstStyle/>
        <a:p>
          <a:endParaRPr lang="en-US"/>
        </a:p>
      </dgm:t>
    </dgm:pt>
    <dgm:pt modelId="{0B8FCE03-87ED-4A9C-8D49-07362EB68B33}" type="pres">
      <dgm:prSet presAssocID="{194F23B5-99E0-4506-9046-BF3432BAA7F6}" presName="linear" presStyleCnt="0">
        <dgm:presLayoutVars>
          <dgm:animLvl val="lvl"/>
          <dgm:resizeHandles val="exact"/>
        </dgm:presLayoutVars>
      </dgm:prSet>
      <dgm:spPr/>
    </dgm:pt>
    <dgm:pt modelId="{2BC6AC12-BA31-40FF-872F-13203BABF60E}" type="pres">
      <dgm:prSet presAssocID="{5863BFB3-193C-4B7E-BD64-FA6B3F974D7F}" presName="parentText" presStyleLbl="node1" presStyleIdx="0" presStyleCnt="4">
        <dgm:presLayoutVars>
          <dgm:chMax val="0"/>
          <dgm:bulletEnabled val="1"/>
        </dgm:presLayoutVars>
      </dgm:prSet>
      <dgm:spPr/>
    </dgm:pt>
    <dgm:pt modelId="{ABB3F5D7-4C92-4518-A7F0-28A0DA4EA5BD}" type="pres">
      <dgm:prSet presAssocID="{8C8BF95A-4DF8-434D-93D9-48C2A931F7DB}" presName="spacer" presStyleCnt="0"/>
      <dgm:spPr/>
    </dgm:pt>
    <dgm:pt modelId="{333ABD3C-D20A-42B1-9DE9-1B5765F32C9A}" type="pres">
      <dgm:prSet presAssocID="{C0C94D84-9DBC-4B86-A422-F58E02733CEF}" presName="parentText" presStyleLbl="node1" presStyleIdx="1" presStyleCnt="4">
        <dgm:presLayoutVars>
          <dgm:chMax val="0"/>
          <dgm:bulletEnabled val="1"/>
        </dgm:presLayoutVars>
      </dgm:prSet>
      <dgm:spPr/>
    </dgm:pt>
    <dgm:pt modelId="{9B31BC17-2FB6-4D27-9DF6-843EDAC385E2}" type="pres">
      <dgm:prSet presAssocID="{312C8905-4227-402B-BFD6-939910BD4065}" presName="spacer" presStyleCnt="0"/>
      <dgm:spPr/>
    </dgm:pt>
    <dgm:pt modelId="{10DA49AA-BAB3-4F77-B464-4778DCC08A81}" type="pres">
      <dgm:prSet presAssocID="{EF68C0FA-B179-4211-9BF2-D0AE2DF94BAD}" presName="parentText" presStyleLbl="node1" presStyleIdx="2" presStyleCnt="4">
        <dgm:presLayoutVars>
          <dgm:chMax val="0"/>
          <dgm:bulletEnabled val="1"/>
        </dgm:presLayoutVars>
      </dgm:prSet>
      <dgm:spPr/>
    </dgm:pt>
    <dgm:pt modelId="{039D58EB-C510-44F1-82A3-8E5B21FC892E}" type="pres">
      <dgm:prSet presAssocID="{484B115E-B229-4C1E-94A8-277EAD092AFF}" presName="spacer" presStyleCnt="0"/>
      <dgm:spPr/>
    </dgm:pt>
    <dgm:pt modelId="{A1523CEC-BC6C-47AF-B4F8-BB54A1D27588}" type="pres">
      <dgm:prSet presAssocID="{ED113E78-8FC0-4E56-96C6-A58FF0E5924D}" presName="parentText" presStyleLbl="node1" presStyleIdx="3" presStyleCnt="4">
        <dgm:presLayoutVars>
          <dgm:chMax val="0"/>
          <dgm:bulletEnabled val="1"/>
        </dgm:presLayoutVars>
      </dgm:prSet>
      <dgm:spPr/>
    </dgm:pt>
  </dgm:ptLst>
  <dgm:cxnLst>
    <dgm:cxn modelId="{7CF1F31D-E9F7-465E-9940-1FC96B2CDB67}" srcId="{194F23B5-99E0-4506-9046-BF3432BAA7F6}" destId="{C0C94D84-9DBC-4B86-A422-F58E02733CEF}" srcOrd="1" destOrd="0" parTransId="{5598D9CD-5F69-481D-B54C-02203F3FF729}" sibTransId="{312C8905-4227-402B-BFD6-939910BD4065}"/>
    <dgm:cxn modelId="{694E3A2B-1278-422F-B442-09AD16387E12}" srcId="{194F23B5-99E0-4506-9046-BF3432BAA7F6}" destId="{5863BFB3-193C-4B7E-BD64-FA6B3F974D7F}" srcOrd="0" destOrd="0" parTransId="{C2B4F75B-62C8-4711-80F1-5EDA8BDCA39A}" sibTransId="{8C8BF95A-4DF8-434D-93D9-48C2A931F7DB}"/>
    <dgm:cxn modelId="{CC30A230-E853-494B-A728-D1D762464422}" type="presOf" srcId="{C0C94D84-9DBC-4B86-A422-F58E02733CEF}" destId="{333ABD3C-D20A-42B1-9DE9-1B5765F32C9A}" srcOrd="0" destOrd="0" presId="urn:microsoft.com/office/officeart/2005/8/layout/vList2"/>
    <dgm:cxn modelId="{82DCF231-528E-4691-9BB2-5058DCB51304}" type="presOf" srcId="{EF68C0FA-B179-4211-9BF2-D0AE2DF94BAD}" destId="{10DA49AA-BAB3-4F77-B464-4778DCC08A81}" srcOrd="0" destOrd="0" presId="urn:microsoft.com/office/officeart/2005/8/layout/vList2"/>
    <dgm:cxn modelId="{0792E441-A315-48C0-AC2C-61DE8BD8B05C}" type="presOf" srcId="{ED113E78-8FC0-4E56-96C6-A58FF0E5924D}" destId="{A1523CEC-BC6C-47AF-B4F8-BB54A1D27588}" srcOrd="0" destOrd="0" presId="urn:microsoft.com/office/officeart/2005/8/layout/vList2"/>
    <dgm:cxn modelId="{4BD25043-1E6B-413E-A48D-2FF1E12C195D}" srcId="{194F23B5-99E0-4506-9046-BF3432BAA7F6}" destId="{EF68C0FA-B179-4211-9BF2-D0AE2DF94BAD}" srcOrd="2" destOrd="0" parTransId="{1C087A18-2C77-45D7-A2E3-73CD6BD5EDE4}" sibTransId="{484B115E-B229-4C1E-94A8-277EAD092AFF}"/>
    <dgm:cxn modelId="{90DCCF46-5672-499F-8F88-DB3160BAC289}" srcId="{194F23B5-99E0-4506-9046-BF3432BAA7F6}" destId="{ED113E78-8FC0-4E56-96C6-A58FF0E5924D}" srcOrd="3" destOrd="0" parTransId="{BF17A922-8582-4CA9-BEF9-7FBB0E1D88A0}" sibTransId="{600AAF74-686C-4603-9D8F-3219E69F78FD}"/>
    <dgm:cxn modelId="{3FDA43CA-12C1-48CA-94C4-890DE21B5A85}" type="presOf" srcId="{5863BFB3-193C-4B7E-BD64-FA6B3F974D7F}" destId="{2BC6AC12-BA31-40FF-872F-13203BABF60E}" srcOrd="0" destOrd="0" presId="urn:microsoft.com/office/officeart/2005/8/layout/vList2"/>
    <dgm:cxn modelId="{7B68FBD7-AE1E-4F0E-BFB2-F653A7D25F20}" type="presOf" srcId="{194F23B5-99E0-4506-9046-BF3432BAA7F6}" destId="{0B8FCE03-87ED-4A9C-8D49-07362EB68B33}" srcOrd="0" destOrd="0" presId="urn:microsoft.com/office/officeart/2005/8/layout/vList2"/>
    <dgm:cxn modelId="{2C3143CF-E420-4049-A1E6-CD30FBBC544B}" type="presParOf" srcId="{0B8FCE03-87ED-4A9C-8D49-07362EB68B33}" destId="{2BC6AC12-BA31-40FF-872F-13203BABF60E}" srcOrd="0" destOrd="0" presId="urn:microsoft.com/office/officeart/2005/8/layout/vList2"/>
    <dgm:cxn modelId="{E78E4B9A-D5D4-4F1C-BB8B-F87E254C661A}" type="presParOf" srcId="{0B8FCE03-87ED-4A9C-8D49-07362EB68B33}" destId="{ABB3F5D7-4C92-4518-A7F0-28A0DA4EA5BD}" srcOrd="1" destOrd="0" presId="urn:microsoft.com/office/officeart/2005/8/layout/vList2"/>
    <dgm:cxn modelId="{DA3908C8-1D86-4A13-AE1F-43689736BDD5}" type="presParOf" srcId="{0B8FCE03-87ED-4A9C-8D49-07362EB68B33}" destId="{333ABD3C-D20A-42B1-9DE9-1B5765F32C9A}" srcOrd="2" destOrd="0" presId="urn:microsoft.com/office/officeart/2005/8/layout/vList2"/>
    <dgm:cxn modelId="{FF768D81-4D46-40A4-A062-5957EC44B23C}" type="presParOf" srcId="{0B8FCE03-87ED-4A9C-8D49-07362EB68B33}" destId="{9B31BC17-2FB6-4D27-9DF6-843EDAC385E2}" srcOrd="3" destOrd="0" presId="urn:microsoft.com/office/officeart/2005/8/layout/vList2"/>
    <dgm:cxn modelId="{5916B348-0218-42C3-8B65-EC63F3BDCF62}" type="presParOf" srcId="{0B8FCE03-87ED-4A9C-8D49-07362EB68B33}" destId="{10DA49AA-BAB3-4F77-B464-4778DCC08A81}" srcOrd="4" destOrd="0" presId="urn:microsoft.com/office/officeart/2005/8/layout/vList2"/>
    <dgm:cxn modelId="{FE12931A-4AF9-4CA6-835D-97544613DE5A}" type="presParOf" srcId="{0B8FCE03-87ED-4A9C-8D49-07362EB68B33}" destId="{039D58EB-C510-44F1-82A3-8E5B21FC892E}" srcOrd="5" destOrd="0" presId="urn:microsoft.com/office/officeart/2005/8/layout/vList2"/>
    <dgm:cxn modelId="{D099D335-DEED-4B65-B2D8-9856C017299A}" type="presParOf" srcId="{0B8FCE03-87ED-4A9C-8D49-07362EB68B33}" destId="{A1523CEC-BC6C-47AF-B4F8-BB54A1D27588}"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8D15E-E73C-423A-B666-C64441F77B63}">
      <dsp:nvSpPr>
        <dsp:cNvPr id="0" name=""/>
        <dsp:cNvSpPr/>
      </dsp:nvSpPr>
      <dsp:spPr>
        <a:xfrm>
          <a:off x="922" y="798899"/>
          <a:ext cx="2159712" cy="107985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CA" sz="2200" b="1" kern="1200"/>
            <a:t>Provincial Picture</a:t>
          </a:r>
          <a:endParaRPr lang="en-US" sz="2200" kern="1200"/>
        </a:p>
      </dsp:txBody>
      <dsp:txXfrm>
        <a:off x="32550" y="830527"/>
        <a:ext cx="2096456" cy="1016600"/>
      </dsp:txXfrm>
    </dsp:sp>
    <dsp:sp modelId="{F0747812-BA6C-4054-B8CB-C6611E39D08F}">
      <dsp:nvSpPr>
        <dsp:cNvPr id="0" name=""/>
        <dsp:cNvSpPr/>
      </dsp:nvSpPr>
      <dsp:spPr>
        <a:xfrm>
          <a:off x="2700563" y="798899"/>
          <a:ext cx="2159712" cy="107985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CA" sz="2200" b="1" kern="1200"/>
            <a:t>Bulkley Fire Zone Season Summary</a:t>
          </a:r>
          <a:endParaRPr lang="en-US" sz="2200" kern="1200"/>
        </a:p>
      </dsp:txBody>
      <dsp:txXfrm>
        <a:off x="2732191" y="830527"/>
        <a:ext cx="2096456" cy="1016600"/>
      </dsp:txXfrm>
    </dsp:sp>
    <dsp:sp modelId="{1764D520-B134-4017-9E85-F575B401A975}">
      <dsp:nvSpPr>
        <dsp:cNvPr id="0" name=""/>
        <dsp:cNvSpPr/>
      </dsp:nvSpPr>
      <dsp:spPr>
        <a:xfrm>
          <a:off x="5400204" y="798899"/>
          <a:ext cx="2159712" cy="107985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CA" sz="2200" b="1" kern="1200"/>
            <a:t>Cultural and Prescribed Fire</a:t>
          </a:r>
          <a:endParaRPr lang="en-US" sz="2200" kern="1200"/>
        </a:p>
      </dsp:txBody>
      <dsp:txXfrm>
        <a:off x="5431832" y="830527"/>
        <a:ext cx="2096456" cy="1016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F67C5-10CA-454A-B4DA-A5F5829A3AC0}">
      <dsp:nvSpPr>
        <dsp:cNvPr id="0" name=""/>
        <dsp:cNvSpPr/>
      </dsp:nvSpPr>
      <dsp:spPr>
        <a:xfrm>
          <a:off x="0" y="550842"/>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b="1" kern="1200"/>
            <a:t>“Primarily, operational trial to investigate the effect of prescribed burning on a range of species and seed lots for climate adaptation.” </a:t>
          </a:r>
          <a:endParaRPr lang="en-US" sz="1500" kern="1200"/>
        </a:p>
      </dsp:txBody>
      <dsp:txXfrm>
        <a:off x="0" y="550842"/>
        <a:ext cx="2632792" cy="1579675"/>
      </dsp:txXfrm>
    </dsp:sp>
    <dsp:sp modelId="{A007497A-130C-4881-92CB-19765647E182}">
      <dsp:nvSpPr>
        <dsp:cNvPr id="0" name=""/>
        <dsp:cNvSpPr/>
      </dsp:nvSpPr>
      <dsp:spPr>
        <a:xfrm>
          <a:off x="2896071" y="550842"/>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CA" sz="1500" b="1" kern="1200"/>
            <a:t>“ Supports government direction objectives for implementing Climate Based Seed Transfer and Climate Change informed Species Selection for climate adapted reforestation.” </a:t>
          </a:r>
          <a:endParaRPr lang="en-US" sz="1500" kern="1200"/>
        </a:p>
      </dsp:txBody>
      <dsp:txXfrm>
        <a:off x="2896071" y="550842"/>
        <a:ext cx="2632792" cy="1579675"/>
      </dsp:txXfrm>
    </dsp:sp>
    <dsp:sp modelId="{C0F7C293-92D2-44CE-911E-49B46198F93E}">
      <dsp:nvSpPr>
        <dsp:cNvPr id="0" name=""/>
        <dsp:cNvSpPr/>
      </dsp:nvSpPr>
      <dsp:spPr>
        <a:xfrm>
          <a:off x="5792143" y="550842"/>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Proponent : Office of the Chief Forester contract support from Larry McCulloch</a:t>
          </a:r>
          <a:endParaRPr lang="en-US" sz="1500" kern="1200"/>
        </a:p>
      </dsp:txBody>
      <dsp:txXfrm>
        <a:off x="5792143" y="550842"/>
        <a:ext cx="2632792" cy="1579675"/>
      </dsp:txXfrm>
    </dsp:sp>
    <dsp:sp modelId="{285CD321-C845-47DF-8979-EB2D76253DDD}">
      <dsp:nvSpPr>
        <dsp:cNvPr id="0" name=""/>
        <dsp:cNvSpPr/>
      </dsp:nvSpPr>
      <dsp:spPr>
        <a:xfrm>
          <a:off x="0" y="2393797"/>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Partners: PIR, BCWS</a:t>
          </a:r>
          <a:endParaRPr lang="en-US" sz="1500" kern="1200"/>
        </a:p>
      </dsp:txBody>
      <dsp:txXfrm>
        <a:off x="0" y="2393797"/>
        <a:ext cx="2632792" cy="1579675"/>
      </dsp:txXfrm>
    </dsp:sp>
    <dsp:sp modelId="{6ECC8E8F-D2FA-4ECC-B15B-325A68884CC5}">
      <dsp:nvSpPr>
        <dsp:cNvPr id="0" name=""/>
        <dsp:cNvSpPr/>
      </dsp:nvSpPr>
      <dsp:spPr>
        <a:xfrm>
          <a:off x="2896071" y="2393797"/>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CP 573 and 574 near Fort Babine 2 units totaling 3.9 ha</a:t>
          </a:r>
          <a:endParaRPr lang="en-US" sz="1500" kern="1200"/>
        </a:p>
      </dsp:txBody>
      <dsp:txXfrm>
        <a:off x="2896071" y="2393797"/>
        <a:ext cx="2632792" cy="1579675"/>
      </dsp:txXfrm>
    </dsp:sp>
    <dsp:sp modelId="{F101B40D-42BB-4A8A-95E8-1E5884917BF0}">
      <dsp:nvSpPr>
        <dsp:cNvPr id="0" name=""/>
        <dsp:cNvSpPr/>
      </dsp:nvSpPr>
      <dsp:spPr>
        <a:xfrm>
          <a:off x="5792143" y="2393797"/>
          <a:ext cx="2632792" cy="1579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CP 400-404 Old Fort FSR 1 unit 13.2 ha</a:t>
          </a:r>
          <a:endParaRPr lang="en-US" sz="1500" kern="1200"/>
        </a:p>
      </dsp:txBody>
      <dsp:txXfrm>
        <a:off x="5792143" y="2393797"/>
        <a:ext cx="2632792" cy="1579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D9040-B803-4745-92AE-00197C702954}">
      <dsp:nvSpPr>
        <dsp:cNvPr id="0" name=""/>
        <dsp:cNvSpPr/>
      </dsp:nvSpPr>
      <dsp:spPr>
        <a:xfrm>
          <a:off x="8127" y="542646"/>
          <a:ext cx="1786569" cy="535970"/>
        </a:xfrm>
        <a:prstGeom prst="chevron">
          <a:avLst>
            <a:gd name="adj" fmla="val 3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78" tIns="66178" rIns="66178" bIns="66178" numCol="1" spcCol="1270" anchor="ctr" anchorCtr="0">
          <a:noAutofit/>
        </a:bodyPr>
        <a:lstStyle/>
        <a:p>
          <a:pPr marL="0" lvl="0" indent="0" algn="ctr" defTabSz="1244600">
            <a:lnSpc>
              <a:spcPct val="90000"/>
            </a:lnSpc>
            <a:spcBef>
              <a:spcPct val="0"/>
            </a:spcBef>
            <a:spcAft>
              <a:spcPct val="35000"/>
            </a:spcAft>
            <a:buNone/>
          </a:pPr>
          <a:r>
            <a:rPr lang="en-US" sz="2800" kern="1200"/>
            <a:t>Develop</a:t>
          </a:r>
        </a:p>
      </dsp:txBody>
      <dsp:txXfrm>
        <a:off x="168918" y="542646"/>
        <a:ext cx="1464987" cy="535970"/>
      </dsp:txXfrm>
    </dsp:sp>
    <dsp:sp modelId="{98B2E889-036B-484C-ACDF-A33D3DD5E6ED}">
      <dsp:nvSpPr>
        <dsp:cNvPr id="0" name=""/>
        <dsp:cNvSpPr/>
      </dsp:nvSpPr>
      <dsp:spPr>
        <a:xfrm>
          <a:off x="8127" y="1078617"/>
          <a:ext cx="1625778" cy="332688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473" tIns="128473" rIns="128473" bIns="256945" numCol="1" spcCol="1270" anchor="t" anchorCtr="0">
          <a:noAutofit/>
        </a:bodyPr>
        <a:lstStyle/>
        <a:p>
          <a:pPr marL="0" lvl="0" indent="0" algn="l" defTabSz="666750">
            <a:lnSpc>
              <a:spcPct val="90000"/>
            </a:lnSpc>
            <a:spcBef>
              <a:spcPct val="0"/>
            </a:spcBef>
            <a:spcAft>
              <a:spcPct val="35000"/>
            </a:spcAft>
            <a:buNone/>
          </a:pPr>
          <a:r>
            <a:rPr lang="en-US" sz="1500" kern="1200"/>
            <a:t>Develop resiliency to future wildfire threat by ensuring that wildfire risk reduction objectives are continuously met in strategic areas surrounding the Village of Telkwa.</a:t>
          </a:r>
        </a:p>
      </dsp:txBody>
      <dsp:txXfrm>
        <a:off x="8127" y="1078617"/>
        <a:ext cx="1625778" cy="3326884"/>
      </dsp:txXfrm>
    </dsp:sp>
    <dsp:sp modelId="{CED2BE5D-08D3-4874-B0D4-3B74AAD1C909}">
      <dsp:nvSpPr>
        <dsp:cNvPr id="0" name=""/>
        <dsp:cNvSpPr/>
      </dsp:nvSpPr>
      <dsp:spPr>
        <a:xfrm>
          <a:off x="1759447" y="542646"/>
          <a:ext cx="1786569" cy="535970"/>
        </a:xfrm>
        <a:prstGeom prst="chevron">
          <a:avLst>
            <a:gd name="adj" fmla="val 3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78" tIns="66178" rIns="66178" bIns="66178" numCol="1" spcCol="1270" anchor="ctr" anchorCtr="0">
          <a:noAutofit/>
        </a:bodyPr>
        <a:lstStyle/>
        <a:p>
          <a:pPr marL="0" lvl="0" indent="0" algn="ctr" defTabSz="1244600">
            <a:lnSpc>
              <a:spcPct val="90000"/>
            </a:lnSpc>
            <a:spcBef>
              <a:spcPct val="0"/>
            </a:spcBef>
            <a:spcAft>
              <a:spcPct val="35000"/>
            </a:spcAft>
            <a:buNone/>
          </a:pPr>
          <a:r>
            <a:rPr lang="en-US" sz="2800" kern="1200"/>
            <a:t>Reduce</a:t>
          </a:r>
        </a:p>
      </dsp:txBody>
      <dsp:txXfrm>
        <a:off x="1920238" y="542646"/>
        <a:ext cx="1464987" cy="535970"/>
      </dsp:txXfrm>
    </dsp:sp>
    <dsp:sp modelId="{FC3AAADC-26AB-4E4D-B1E8-4E17B1343349}">
      <dsp:nvSpPr>
        <dsp:cNvPr id="0" name=""/>
        <dsp:cNvSpPr/>
      </dsp:nvSpPr>
      <dsp:spPr>
        <a:xfrm>
          <a:off x="1759447" y="1078617"/>
          <a:ext cx="1625778" cy="332688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473" tIns="128473" rIns="128473" bIns="256945" numCol="1" spcCol="1270" anchor="t" anchorCtr="0">
          <a:noAutofit/>
        </a:bodyPr>
        <a:lstStyle/>
        <a:p>
          <a:pPr marL="0" lvl="0" indent="0" algn="l" defTabSz="666750">
            <a:lnSpc>
              <a:spcPct val="90000"/>
            </a:lnSpc>
            <a:spcBef>
              <a:spcPct val="0"/>
            </a:spcBef>
            <a:spcAft>
              <a:spcPct val="35000"/>
            </a:spcAft>
            <a:buNone/>
          </a:pPr>
          <a:r>
            <a:rPr lang="en-US" sz="1500" kern="1200"/>
            <a:t>Reduce the ingress of natural regenerating vegetation, surface fuel loading and raise the height to live crown of overstory trees while retaining forest cover for wildlife and visual quality purposes.</a:t>
          </a:r>
        </a:p>
      </dsp:txBody>
      <dsp:txXfrm>
        <a:off x="1759447" y="1078617"/>
        <a:ext cx="1625778" cy="3326884"/>
      </dsp:txXfrm>
    </dsp:sp>
    <dsp:sp modelId="{69F81C4E-FEBF-46FE-AB90-7F443DCB111E}">
      <dsp:nvSpPr>
        <dsp:cNvPr id="0" name=""/>
        <dsp:cNvSpPr/>
      </dsp:nvSpPr>
      <dsp:spPr>
        <a:xfrm>
          <a:off x="3510767" y="542646"/>
          <a:ext cx="1786569" cy="535970"/>
        </a:xfrm>
        <a:prstGeom prst="chevron">
          <a:avLst>
            <a:gd name="adj" fmla="val 3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78" tIns="66178" rIns="66178" bIns="66178" numCol="1" spcCol="1270" anchor="ctr" anchorCtr="0">
          <a:noAutofit/>
        </a:bodyPr>
        <a:lstStyle/>
        <a:p>
          <a:pPr marL="0" lvl="0" indent="0" algn="ctr" defTabSz="1244600">
            <a:lnSpc>
              <a:spcPct val="90000"/>
            </a:lnSpc>
            <a:spcBef>
              <a:spcPct val="0"/>
            </a:spcBef>
            <a:spcAft>
              <a:spcPct val="35000"/>
            </a:spcAft>
            <a:buNone/>
          </a:pPr>
          <a:r>
            <a:rPr lang="en-US" sz="2800" kern="1200"/>
            <a:t>Expand</a:t>
          </a:r>
        </a:p>
      </dsp:txBody>
      <dsp:txXfrm>
        <a:off x="3671558" y="542646"/>
        <a:ext cx="1464987" cy="535970"/>
      </dsp:txXfrm>
    </dsp:sp>
    <dsp:sp modelId="{566F3633-ED27-465E-A916-FCE7BB9C8580}">
      <dsp:nvSpPr>
        <dsp:cNvPr id="0" name=""/>
        <dsp:cNvSpPr/>
      </dsp:nvSpPr>
      <dsp:spPr>
        <a:xfrm>
          <a:off x="3510767" y="1078617"/>
          <a:ext cx="1625778" cy="332688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473" tIns="128473" rIns="128473" bIns="256945" numCol="1" spcCol="1270" anchor="t" anchorCtr="0">
          <a:noAutofit/>
        </a:bodyPr>
        <a:lstStyle/>
        <a:p>
          <a:pPr marL="0" lvl="0" indent="0" algn="l" defTabSz="666750">
            <a:lnSpc>
              <a:spcPct val="90000"/>
            </a:lnSpc>
            <a:spcBef>
              <a:spcPct val="0"/>
            </a:spcBef>
            <a:spcAft>
              <a:spcPct val="35000"/>
            </a:spcAft>
            <a:buNone/>
          </a:pPr>
          <a:r>
            <a:rPr lang="en-US" sz="1500" kern="1200"/>
            <a:t>Expand the knowledge, experience, and opportunities within BCWS and associated partners for prescribed fire planning, implementation, and monitoring.</a:t>
          </a:r>
        </a:p>
      </dsp:txBody>
      <dsp:txXfrm>
        <a:off x="3510767" y="1078617"/>
        <a:ext cx="1625778" cy="3326884"/>
      </dsp:txXfrm>
    </dsp:sp>
    <dsp:sp modelId="{E58E5CED-007B-408B-A41F-B6B0D4FE867C}">
      <dsp:nvSpPr>
        <dsp:cNvPr id="0" name=""/>
        <dsp:cNvSpPr/>
      </dsp:nvSpPr>
      <dsp:spPr>
        <a:xfrm>
          <a:off x="5262087" y="542646"/>
          <a:ext cx="1786569" cy="535970"/>
        </a:xfrm>
        <a:prstGeom prst="chevron">
          <a:avLst>
            <a:gd name="adj" fmla="val 30000"/>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78" tIns="66178" rIns="66178" bIns="66178" numCol="1" spcCol="1270" anchor="ctr" anchorCtr="0">
          <a:noAutofit/>
        </a:bodyPr>
        <a:lstStyle/>
        <a:p>
          <a:pPr marL="0" lvl="0" indent="0" algn="ctr" defTabSz="1244600">
            <a:lnSpc>
              <a:spcPct val="90000"/>
            </a:lnSpc>
            <a:spcBef>
              <a:spcPct val="0"/>
            </a:spcBef>
            <a:spcAft>
              <a:spcPct val="35000"/>
            </a:spcAft>
            <a:buNone/>
          </a:pPr>
          <a:r>
            <a:rPr lang="en-US" sz="2800" kern="1200"/>
            <a:t>Increase</a:t>
          </a:r>
        </a:p>
      </dsp:txBody>
      <dsp:txXfrm>
        <a:off x="5422878" y="542646"/>
        <a:ext cx="1464987" cy="535970"/>
      </dsp:txXfrm>
    </dsp:sp>
    <dsp:sp modelId="{7B0FFF8A-D556-419E-A533-50A6B5A27FB0}">
      <dsp:nvSpPr>
        <dsp:cNvPr id="0" name=""/>
        <dsp:cNvSpPr/>
      </dsp:nvSpPr>
      <dsp:spPr>
        <a:xfrm>
          <a:off x="5262087" y="1078617"/>
          <a:ext cx="1625778" cy="332688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473" tIns="128473" rIns="128473" bIns="256945" numCol="1" spcCol="1270" anchor="t" anchorCtr="0">
          <a:noAutofit/>
        </a:bodyPr>
        <a:lstStyle/>
        <a:p>
          <a:pPr marL="0" lvl="0" indent="0" algn="l" defTabSz="666750">
            <a:lnSpc>
              <a:spcPct val="90000"/>
            </a:lnSpc>
            <a:spcBef>
              <a:spcPct val="0"/>
            </a:spcBef>
            <a:spcAft>
              <a:spcPct val="35000"/>
            </a:spcAft>
            <a:buNone/>
          </a:pPr>
          <a:r>
            <a:rPr lang="en-US" sz="1500" kern="1200"/>
            <a:t>Increase the public awareness on the use of prescribed fire in the Bulkley Valley.</a:t>
          </a:r>
        </a:p>
      </dsp:txBody>
      <dsp:txXfrm>
        <a:off x="5262087" y="1078617"/>
        <a:ext cx="1625778" cy="33268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6AC12-BA31-40FF-872F-13203BABF60E}">
      <dsp:nvSpPr>
        <dsp:cNvPr id="0" name=""/>
        <dsp:cNvSpPr/>
      </dsp:nvSpPr>
      <dsp:spPr>
        <a:xfrm>
          <a:off x="0" y="746571"/>
          <a:ext cx="8229600" cy="69556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CA" sz="2900" kern="1200"/>
            <a:t>Jeff Walsh Bulkley Zone Wildfire Officer</a:t>
          </a:r>
          <a:endParaRPr lang="en-US" sz="2900" kern="1200"/>
        </a:p>
      </dsp:txBody>
      <dsp:txXfrm>
        <a:off x="33955" y="780526"/>
        <a:ext cx="8161690" cy="627655"/>
      </dsp:txXfrm>
    </dsp:sp>
    <dsp:sp modelId="{333ABD3C-D20A-42B1-9DE9-1B5765F32C9A}">
      <dsp:nvSpPr>
        <dsp:cNvPr id="0" name=""/>
        <dsp:cNvSpPr/>
      </dsp:nvSpPr>
      <dsp:spPr>
        <a:xfrm>
          <a:off x="0" y="1525656"/>
          <a:ext cx="8229600" cy="69556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CA" sz="2900" kern="1200"/>
            <a:t>250-643-1279 jeff.walsh@gov.bc.ca</a:t>
          </a:r>
          <a:endParaRPr lang="en-US" sz="2900" kern="1200"/>
        </a:p>
      </dsp:txBody>
      <dsp:txXfrm>
        <a:off x="33955" y="1559611"/>
        <a:ext cx="8161690" cy="627655"/>
      </dsp:txXfrm>
    </dsp:sp>
    <dsp:sp modelId="{10DA49AA-BAB3-4F77-B464-4778DCC08A81}">
      <dsp:nvSpPr>
        <dsp:cNvPr id="0" name=""/>
        <dsp:cNvSpPr/>
      </dsp:nvSpPr>
      <dsp:spPr>
        <a:xfrm>
          <a:off x="0" y="2304741"/>
          <a:ext cx="8229600" cy="69556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CA" sz="2900" kern="1200"/>
            <a:t>Bulkley Zone Wildfire Coordination Officer</a:t>
          </a:r>
          <a:endParaRPr lang="en-US" sz="2900" kern="1200"/>
        </a:p>
      </dsp:txBody>
      <dsp:txXfrm>
        <a:off x="33955" y="2338696"/>
        <a:ext cx="8161690" cy="627655"/>
      </dsp:txXfrm>
    </dsp:sp>
    <dsp:sp modelId="{A1523CEC-BC6C-47AF-B4F8-BB54A1D27588}">
      <dsp:nvSpPr>
        <dsp:cNvPr id="0" name=""/>
        <dsp:cNvSpPr/>
      </dsp:nvSpPr>
      <dsp:spPr>
        <a:xfrm>
          <a:off x="0" y="3083826"/>
          <a:ext cx="8229600" cy="69556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CA" sz="2900" kern="1200"/>
            <a:t>250-643-8164 BCWS.NWFCBulkleyZWCO@gov.bc.ca</a:t>
          </a:r>
          <a:endParaRPr lang="en-US" sz="2900" kern="1200"/>
        </a:p>
      </dsp:txBody>
      <dsp:txXfrm>
        <a:off x="33955" y="3117781"/>
        <a:ext cx="8161690"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1C9CCE-C41D-49A1-AD64-80F86522C369}" type="datetimeFigureOut">
              <a:rPr lang="en-CA" smtClean="0"/>
              <a:t>2022-10-24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F81C78-92A4-485D-8A9A-66769124364A}" type="slidenum">
              <a:rPr lang="en-CA" smtClean="0"/>
              <a:t>‹#›</a:t>
            </a:fld>
            <a:endParaRPr lang="en-CA"/>
          </a:p>
        </p:txBody>
      </p:sp>
    </p:spTree>
    <p:extLst>
      <p:ext uri="{BB962C8B-B14F-4D97-AF65-F5344CB8AC3E}">
        <p14:creationId xmlns:p14="http://schemas.microsoft.com/office/powerpoint/2010/main" val="2769218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1</a:t>
            </a:fld>
            <a:endParaRPr lang="en-CA" dirty="0">
              <a:solidFill>
                <a:prstClr val="black"/>
              </a:solidFill>
            </a:endParaRPr>
          </a:p>
        </p:txBody>
      </p:sp>
    </p:spTree>
    <p:extLst>
      <p:ext uri="{BB962C8B-B14F-4D97-AF65-F5344CB8AC3E}">
        <p14:creationId xmlns:p14="http://schemas.microsoft.com/office/powerpoint/2010/main" val="422304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2</a:t>
            </a:fld>
            <a:endParaRPr lang="en-CA" dirty="0">
              <a:solidFill>
                <a:prstClr val="black"/>
              </a:solidFill>
            </a:endParaRPr>
          </a:p>
        </p:txBody>
      </p:sp>
    </p:spTree>
    <p:extLst>
      <p:ext uri="{BB962C8B-B14F-4D97-AF65-F5344CB8AC3E}">
        <p14:creationId xmlns:p14="http://schemas.microsoft.com/office/powerpoint/2010/main" val="336519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4</a:t>
            </a:fld>
            <a:endParaRPr lang="en-CA" dirty="0">
              <a:solidFill>
                <a:prstClr val="black"/>
              </a:solidFill>
            </a:endParaRPr>
          </a:p>
        </p:txBody>
      </p:sp>
    </p:spTree>
    <p:extLst>
      <p:ext uri="{BB962C8B-B14F-4D97-AF65-F5344CB8AC3E}">
        <p14:creationId xmlns:p14="http://schemas.microsoft.com/office/powerpoint/2010/main" val="3626133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5</a:t>
            </a:fld>
            <a:endParaRPr lang="en-CA" dirty="0">
              <a:solidFill>
                <a:prstClr val="black"/>
              </a:solidFill>
            </a:endParaRPr>
          </a:p>
        </p:txBody>
      </p:sp>
    </p:spTree>
    <p:extLst>
      <p:ext uri="{BB962C8B-B14F-4D97-AF65-F5344CB8AC3E}">
        <p14:creationId xmlns:p14="http://schemas.microsoft.com/office/powerpoint/2010/main" val="3731281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7</a:t>
            </a:fld>
            <a:endParaRPr lang="en-CA" dirty="0">
              <a:solidFill>
                <a:prstClr val="black"/>
              </a:solidFill>
            </a:endParaRPr>
          </a:p>
        </p:txBody>
      </p:sp>
    </p:spTree>
    <p:extLst>
      <p:ext uri="{BB962C8B-B14F-4D97-AF65-F5344CB8AC3E}">
        <p14:creationId xmlns:p14="http://schemas.microsoft.com/office/powerpoint/2010/main" val="1769831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8</a:t>
            </a:fld>
            <a:endParaRPr lang="en-CA" dirty="0">
              <a:solidFill>
                <a:prstClr val="black"/>
              </a:solidFill>
            </a:endParaRPr>
          </a:p>
        </p:txBody>
      </p:sp>
    </p:spTree>
    <p:extLst>
      <p:ext uri="{BB962C8B-B14F-4D97-AF65-F5344CB8AC3E}">
        <p14:creationId xmlns:p14="http://schemas.microsoft.com/office/powerpoint/2010/main" val="3132425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9</a:t>
            </a:fld>
            <a:endParaRPr lang="en-CA" dirty="0">
              <a:solidFill>
                <a:prstClr val="black"/>
              </a:solidFill>
            </a:endParaRPr>
          </a:p>
        </p:txBody>
      </p:sp>
    </p:spTree>
    <p:extLst>
      <p:ext uri="{BB962C8B-B14F-4D97-AF65-F5344CB8AC3E}">
        <p14:creationId xmlns:p14="http://schemas.microsoft.com/office/powerpoint/2010/main" val="1667776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solidFill>
                <a:srgbClr val="C00000"/>
              </a:solidFill>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solidFill>
                  <a:prstClr val="black"/>
                </a:solidFill>
              </a:rPr>
              <a:pPr/>
              <a:t>12</a:t>
            </a:fld>
            <a:endParaRPr lang="en-CA" dirty="0">
              <a:solidFill>
                <a:prstClr val="black"/>
              </a:solidFill>
            </a:endParaRPr>
          </a:p>
        </p:txBody>
      </p:sp>
    </p:spTree>
    <p:extLst>
      <p:ext uri="{BB962C8B-B14F-4D97-AF65-F5344CB8AC3E}">
        <p14:creationId xmlns:p14="http://schemas.microsoft.com/office/powerpoint/2010/main" val="28757381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255564"/>
            <a:ext cx="2133600" cy="365125"/>
          </a:xfrm>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11"/>
          </p:nvPr>
        </p:nvSpPr>
        <p:spPr>
          <a:xfrm>
            <a:off x="3124200" y="255564"/>
            <a:ext cx="2895600" cy="365125"/>
          </a:xfrm>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a:xfrm>
            <a:off x="6553200" y="255564"/>
            <a:ext cx="2133600" cy="365125"/>
          </a:xfrm>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5211599"/>
            <a:ext cx="9144000" cy="165618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1" name="Straight Connector 10"/>
          <p:cNvCxnSpPr/>
          <p:nvPr userDrawn="1"/>
        </p:nvCxnSpPr>
        <p:spPr>
          <a:xfrm>
            <a:off x="0" y="5211599"/>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5" descr="G:\!Workgrp\Media Communications\Logos &amp; Graphics\Logos &amp; Branding\BC Sunrise Logo\BCID_V_rgb_rev.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395536" y="5517232"/>
            <a:ext cx="1289372" cy="999625"/>
          </a:xfrm>
          <a:prstGeom prst="rect">
            <a:avLst/>
          </a:prstGeom>
          <a:noFill/>
          <a:extLst>
            <a:ext uri="{909E8E84-426E-40DD-AFC4-6F175D3DCCD1}">
              <a14:hiddenFill xmlns:a14="http://schemas.microsoft.com/office/drawing/2010/main">
                <a:solidFill>
                  <a:srgbClr val="FFFFFF"/>
                </a:solidFill>
              </a14:hiddenFill>
            </a:ext>
          </a:extLst>
        </p:spPr>
      </p:pic>
      <p:sp>
        <p:nvSpPr>
          <p:cNvPr id="3" name="Picture Placeholder 2"/>
          <p:cNvSpPr>
            <a:spLocks noGrp="1"/>
          </p:cNvSpPr>
          <p:nvPr>
            <p:ph type="pic" sz="quarter" idx="13" hasCustomPrompt="1"/>
          </p:nvPr>
        </p:nvSpPr>
        <p:spPr>
          <a:xfrm>
            <a:off x="0" y="-1"/>
            <a:ext cx="9144000" cy="5205600"/>
          </a:xfrm>
          <a:noFill/>
        </p:spPr>
        <p:txBody>
          <a:bodyPr anchor="ctr">
            <a:normAutofit/>
          </a:bodyPr>
          <a:lstStyle>
            <a:lvl1pPr marL="0" indent="0" algn="ctr">
              <a:buNone/>
              <a:defRPr sz="2400" baseline="0">
                <a:solidFill>
                  <a:schemeClr val="tx1"/>
                </a:solidFill>
              </a:defRPr>
            </a:lvl1pPr>
          </a:lstStyle>
          <a:p>
            <a:br>
              <a:rPr lang="en-CA" dirty="0"/>
            </a:br>
            <a:br>
              <a:rPr lang="en-CA" dirty="0"/>
            </a:br>
            <a:r>
              <a:rPr lang="en-CA" dirty="0"/>
              <a:t>Click icon to insert background image</a:t>
            </a:r>
          </a:p>
        </p:txBody>
      </p:sp>
      <p:sp>
        <p:nvSpPr>
          <p:cNvPr id="10" name="TextBox 9"/>
          <p:cNvSpPr txBox="1"/>
          <p:nvPr userDrawn="1"/>
        </p:nvSpPr>
        <p:spPr>
          <a:xfrm>
            <a:off x="-3781490" y="610829"/>
            <a:ext cx="3096344" cy="5439951"/>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change the background image:</a:t>
            </a:r>
          </a:p>
          <a:p>
            <a:pPr marL="285750" indent="-285750">
              <a:buFont typeface="Arial" panose="020B0604020202020204" pitchFamily="34" charset="0"/>
              <a:buChar char="•"/>
            </a:pPr>
            <a:r>
              <a:rPr lang="en-CA" sz="1600" dirty="0">
                <a:solidFill>
                  <a:prstClr val="white">
                    <a:lumMod val="50000"/>
                  </a:prstClr>
                </a:solidFill>
              </a:rPr>
              <a:t>Delete the current photo.</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2" name="Right Arrow 11"/>
          <p:cNvSpPr/>
          <p:nvPr userDrawn="1"/>
        </p:nvSpPr>
        <p:spPr>
          <a:xfrm>
            <a:off x="-657206" y="3084251"/>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nvGrpSpPr>
          <p:cNvPr id="18" name="Group 17"/>
          <p:cNvGrpSpPr/>
          <p:nvPr userDrawn="1"/>
        </p:nvGrpSpPr>
        <p:grpSpPr>
          <a:xfrm>
            <a:off x="2562072" y="-873501"/>
            <a:ext cx="4019859" cy="461665"/>
            <a:chOff x="2038041" y="-873501"/>
            <a:chExt cx="4019859" cy="461665"/>
          </a:xfrm>
        </p:grpSpPr>
        <p:sp>
          <p:nvSpPr>
            <p:cNvPr id="13" name="TextBox 12"/>
            <p:cNvSpPr txBox="1"/>
            <p:nvPr userDrawn="1"/>
          </p:nvSpPr>
          <p:spPr>
            <a:xfrm>
              <a:off x="2628900" y="-873501"/>
              <a:ext cx="3429000"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Slide</a:t>
              </a:r>
              <a:endParaRPr lang="en-CA" sz="2000" dirty="0">
                <a:solidFill>
                  <a:prstClr val="black">
                    <a:lumMod val="50000"/>
                    <a:lumOff val="50000"/>
                  </a:prstClr>
                </a:solidFill>
              </a:endParaRPr>
            </a:p>
          </p:txBody>
        </p:sp>
        <p:sp>
          <p:nvSpPr>
            <p:cNvPr id="9" name="Rectangle 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5" name="Rectangle 14"/>
            <p:cNvSpPr/>
            <p:nvPr userDrawn="1"/>
          </p:nvSpPr>
          <p:spPr>
            <a:xfrm>
              <a:off x="2038041" y="-571499"/>
              <a:ext cx="447984" cy="96824"/>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0" name="Straight Connector 19"/>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9642410" y="598857"/>
            <a:ext cx="3096344" cy="5032147"/>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Make a strong first impression!</a:t>
            </a:r>
          </a:p>
          <a:p>
            <a:pPr>
              <a:spcAft>
                <a:spcPts val="900"/>
              </a:spcAft>
            </a:pPr>
            <a:r>
              <a:rPr lang="en-CA" dirty="0">
                <a:solidFill>
                  <a:prstClr val="white">
                    <a:lumMod val="50000"/>
                  </a:prstClr>
                </a:solidFill>
              </a:rPr>
              <a:t>The amount of polish and professionalism that goes into your title slide will set your audience’s expectation for what’s to come in the rest of your presentation.</a:t>
            </a:r>
          </a:p>
          <a:p>
            <a:pPr>
              <a:spcAft>
                <a:spcPts val="900"/>
              </a:spcAft>
            </a:pPr>
            <a:r>
              <a:rPr lang="en-CA" dirty="0">
                <a:solidFill>
                  <a:prstClr val="white">
                    <a:lumMod val="50000"/>
                  </a:prstClr>
                </a:solidFill>
              </a:rPr>
              <a:t>Try to use a high-quality background photo or image that is visually striking and/or that sends a clear message on the topic of your presentation. Avoid using generic “clip art” images or low-quality photos (e.g. blurry or pixilated images).</a:t>
            </a:r>
          </a:p>
        </p:txBody>
      </p:sp>
    </p:spTree>
    <p:extLst>
      <p:ext uri="{BB962C8B-B14F-4D97-AF65-F5344CB8AC3E}">
        <p14:creationId xmlns:p14="http://schemas.microsoft.com/office/powerpoint/2010/main" val="2116624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userDrawn="1"/>
        </p:nvGrpSpPr>
        <p:grpSpPr>
          <a:xfrm>
            <a:off x="2074785" y="-873501"/>
            <a:ext cx="4994430" cy="461665"/>
            <a:chOff x="2038041" y="-873501"/>
            <a:chExt cx="4994430" cy="461665"/>
          </a:xfrm>
        </p:grpSpPr>
        <p:sp>
          <p:nvSpPr>
            <p:cNvPr id="12" name="TextBox 11"/>
            <p:cNvSpPr txBox="1"/>
            <p:nvPr userDrawn="1"/>
          </p:nvSpPr>
          <p:spPr>
            <a:xfrm>
              <a:off x="2628899" y="-873501"/>
              <a:ext cx="4403572"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and Content</a:t>
              </a:r>
              <a:endParaRPr lang="en-CA" sz="2000" dirty="0">
                <a:solidFill>
                  <a:prstClr val="black">
                    <a:lumMod val="50000"/>
                    <a:lumOff val="50000"/>
                  </a:prst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5" name="Straight Connector 14"/>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118909" y="-644904"/>
            <a:ext cx="685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217969" y="-644904"/>
            <a:ext cx="2590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118909" y="-578913"/>
            <a:ext cx="685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217969" y="-578913"/>
            <a:ext cx="2590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userDrawn="1"/>
        </p:nvSpPr>
        <p:spPr>
          <a:xfrm>
            <a:off x="-3340100" y="1529807"/>
            <a:ext cx="2769254" cy="4278094"/>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Make full use of the features in this template!</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There are a number of pre-made slide layouts included in this PowerPoint template that are designed to add more visual appeal and variety to your presentation. </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Try them out! On the “Home” tab of the ribbon menu, navigate to the “Slides” section. Select the “New Slide” dropdown menu to access a selection of different layout options for your new slides.</a:t>
            </a:r>
          </a:p>
        </p:txBody>
      </p:sp>
      <p:sp>
        <p:nvSpPr>
          <p:cNvPr id="30" name="TextBox 29"/>
          <p:cNvSpPr txBox="1"/>
          <p:nvPr userDrawn="1"/>
        </p:nvSpPr>
        <p:spPr>
          <a:xfrm>
            <a:off x="9702800" y="330200"/>
            <a:ext cx="2769254" cy="6247864"/>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Advice: less is more when it comes to presentation slides!</a:t>
            </a:r>
          </a:p>
          <a:p>
            <a:pPr>
              <a:buFont typeface="Arial" panose="020B0604020202020204" pitchFamily="34" charset="0"/>
              <a:buNone/>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Try to avoid adding more than a few brief, memorable bullets or sentences to each slide.</a:t>
            </a:r>
          </a:p>
          <a:p>
            <a:pPr marL="285750" indent="-285750">
              <a:buFont typeface="Arial" panose="020B0604020202020204" pitchFamily="34" charset="0"/>
              <a:buChar char="•"/>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Too much text can be overwhelming for the viewer - you can always expand on the slide’s bullets when you speak to them in your presentation.</a:t>
            </a:r>
          </a:p>
          <a:p>
            <a:pPr marL="285750" indent="-285750">
              <a:buFont typeface="Arial" panose="020B0604020202020204" pitchFamily="34" charset="0"/>
              <a:buChar char="•"/>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If the slide is starting to feel text-heavy, consider breaking the content up into two or more slides. Your presentation will take the same amount of time to run through regardless of whether your bullets are all crammed on to one slide or split up into multiple!</a:t>
            </a:r>
          </a:p>
        </p:txBody>
      </p:sp>
    </p:spTree>
    <p:extLst>
      <p:ext uri="{BB962C8B-B14F-4D97-AF65-F5344CB8AC3E}">
        <p14:creationId xmlns:p14="http://schemas.microsoft.com/office/powerpoint/2010/main" val="331712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Image (Righ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6017421" y="1164431"/>
            <a:ext cx="3124745"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3" name="Content Placeholder 2"/>
          <p:cNvSpPr>
            <a:spLocks noGrp="1"/>
          </p:cNvSpPr>
          <p:nvPr>
            <p:ph idx="1"/>
          </p:nvPr>
        </p:nvSpPr>
        <p:spPr>
          <a:xfrm>
            <a:off x="457200" y="1600201"/>
            <a:ext cx="5122912"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flipV="1">
            <a:off x="6012160" y="1160477"/>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9909110" y="1554178"/>
            <a:ext cx="3096344" cy="4916731"/>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9" name="Right Arrow 18"/>
          <p:cNvSpPr/>
          <p:nvPr userDrawn="1"/>
        </p:nvSpPr>
        <p:spPr>
          <a:xfrm flipH="1">
            <a:off x="9375794" y="35704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15" name="TextBox 14"/>
          <p:cNvSpPr txBox="1"/>
          <p:nvPr userDrawn="1"/>
        </p:nvSpPr>
        <p:spPr>
          <a:xfrm>
            <a:off x="2294999" y="-873501"/>
            <a:ext cx="5144858"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Content + Image (Right)</a:t>
            </a:r>
            <a:endParaRPr lang="en-CA" sz="2000" dirty="0">
              <a:solidFill>
                <a:prstClr val="black">
                  <a:lumMod val="50000"/>
                  <a:lumOff val="50000"/>
                </a:prstClr>
              </a:solidFill>
            </a:endParaRPr>
          </a:p>
        </p:txBody>
      </p:sp>
      <p:sp>
        <p:nvSpPr>
          <p:cNvPr id="16" name="Rectangle 15"/>
          <p:cNvSpPr/>
          <p:nvPr userDrawn="1"/>
        </p:nvSpPr>
        <p:spPr>
          <a:xfrm>
            <a:off x="1704142" y="-810662"/>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20" name="Straight Connector 19"/>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userDrawn="1"/>
        </p:nvSpPr>
        <p:spPr>
          <a:xfrm>
            <a:off x="1998923" y="-711527"/>
            <a:ext cx="11362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7" name="Rectangle 16"/>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22" name="Straight Connector 21"/>
          <p:cNvCxnSpPr/>
          <p:nvPr userDrawn="1"/>
        </p:nvCxnSpPr>
        <p:spPr>
          <a:xfrm>
            <a:off x="1756958" y="-644904"/>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1756958" y="-578913"/>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869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Image (Lef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1164431"/>
            <a:ext cx="3124745"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3" name="Content Placeholder 2"/>
          <p:cNvSpPr>
            <a:spLocks noGrp="1"/>
          </p:cNvSpPr>
          <p:nvPr>
            <p:ph idx="1"/>
          </p:nvPr>
        </p:nvSpPr>
        <p:spPr>
          <a:xfrm>
            <a:off x="3563257" y="1600201"/>
            <a:ext cx="5122912"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flipV="1">
            <a:off x="3129940" y="1160477"/>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3781490" y="1592278"/>
            <a:ext cx="3096344" cy="4916731"/>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5" name="Right Arrow 14"/>
          <p:cNvSpPr/>
          <p:nvPr userDrawn="1"/>
        </p:nvSpPr>
        <p:spPr>
          <a:xfrm>
            <a:off x="-657206" y="38117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8" name="Straight Connector 17"/>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1766471" y="-873501"/>
            <a:ext cx="5611058" cy="461665"/>
            <a:chOff x="1704142" y="-873501"/>
            <a:chExt cx="5611058" cy="461665"/>
          </a:xfrm>
        </p:grpSpPr>
        <p:sp>
          <p:nvSpPr>
            <p:cNvPr id="16" name="TextBox 15"/>
            <p:cNvSpPr txBox="1"/>
            <p:nvPr userDrawn="1"/>
          </p:nvSpPr>
          <p:spPr>
            <a:xfrm>
              <a:off x="2294999" y="-873501"/>
              <a:ext cx="5020201"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Content + Image (Left)</a:t>
              </a:r>
              <a:endParaRPr lang="en-CA" sz="2000" dirty="0">
                <a:solidFill>
                  <a:prstClr val="black">
                    <a:lumMod val="50000"/>
                    <a:lumOff val="50000"/>
                  </a:prst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9" name="Rectangle 18"/>
            <p:cNvSpPr/>
            <p:nvPr userDrawn="1"/>
          </p:nvSpPr>
          <p:spPr>
            <a:xfrm>
              <a:off x="1744921" y="-711527"/>
              <a:ext cx="11362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1" name="Straight Connector 20"/>
          <p:cNvCxnSpPr/>
          <p:nvPr userDrawn="1"/>
        </p:nvCxnSpPr>
        <p:spPr>
          <a:xfrm>
            <a:off x="1966648" y="-644904"/>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1966648" y="-578913"/>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611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Screen Image">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1164431"/>
            <a:ext cx="9144000"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userDrawn="1"/>
        </p:nvSpPr>
        <p:spPr>
          <a:xfrm>
            <a:off x="-3781490" y="1592278"/>
            <a:ext cx="3096344" cy="4916731"/>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5" name="Right Arrow 14"/>
          <p:cNvSpPr/>
          <p:nvPr userDrawn="1"/>
        </p:nvSpPr>
        <p:spPr>
          <a:xfrm>
            <a:off x="-657206" y="38117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8" name="Straight Connector 17"/>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1994487" y="-873501"/>
            <a:ext cx="5155029" cy="461665"/>
            <a:chOff x="1704142" y="-873501"/>
            <a:chExt cx="5155029" cy="461665"/>
          </a:xfrm>
        </p:grpSpPr>
        <p:sp>
          <p:nvSpPr>
            <p:cNvPr id="16" name="TextBox 15"/>
            <p:cNvSpPr txBox="1"/>
            <p:nvPr userDrawn="1"/>
          </p:nvSpPr>
          <p:spPr>
            <a:xfrm>
              <a:off x="2295000" y="-873501"/>
              <a:ext cx="4564171"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Full-Screen Image</a:t>
              </a:r>
              <a:endParaRPr lang="en-CA" sz="2000" dirty="0">
                <a:solidFill>
                  <a:prstClr val="black">
                    <a:lumMod val="50000"/>
                    <a:lumOff val="50000"/>
                  </a:prst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9" name="Rectangle 18"/>
            <p:cNvSpPr/>
            <p:nvPr userDrawn="1"/>
          </p:nvSpPr>
          <p:spPr>
            <a:xfrm>
              <a:off x="1744921" y="-711527"/>
              <a:ext cx="36979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spTree>
    <p:extLst>
      <p:ext uri="{BB962C8B-B14F-4D97-AF65-F5344CB8AC3E}">
        <p14:creationId xmlns:p14="http://schemas.microsoft.com/office/powerpoint/2010/main" val="51031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6" name="Footer Placeholder 5"/>
          <p:cNvSpPr>
            <a:spLocks noGrp="1"/>
          </p:cNvSpPr>
          <p:nvPr>
            <p:ph type="ftr" sz="quarter" idx="11"/>
          </p:nvPr>
        </p:nvSpPr>
        <p:spPr/>
        <p:txBody>
          <a:bodyPr/>
          <a:lstStyle/>
          <a:p>
            <a:endParaRPr lang="en-CA">
              <a:solidFill>
                <a:prstClr val="white">
                  <a:tint val="75000"/>
                </a:prstClr>
              </a:solidFill>
            </a:endParaRPr>
          </a:p>
        </p:txBody>
      </p:sp>
      <p:sp>
        <p:nvSpPr>
          <p:cNvPr id="7" name="Slide Number Placeholder 6"/>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16" name="Rectangle 15"/>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7" name="Straight Connector 16"/>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9"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userDrawn="1"/>
        </p:nvGrpSpPr>
        <p:grpSpPr>
          <a:xfrm>
            <a:off x="2351286" y="-873501"/>
            <a:ext cx="4441431" cy="461665"/>
            <a:chOff x="2038041" y="-873501"/>
            <a:chExt cx="4441431" cy="461665"/>
          </a:xfrm>
        </p:grpSpPr>
        <p:sp>
          <p:nvSpPr>
            <p:cNvPr id="12" name="TextBox 11"/>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Two Content</a:t>
              </a:r>
              <a:endParaRPr lang="en-CA" sz="2000" dirty="0">
                <a:solidFill>
                  <a:prstClr val="black">
                    <a:lumMod val="50000"/>
                    <a:lumOff val="50000"/>
                  </a:prst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5" name="Straight Connector 14"/>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3" idx="2"/>
            <a:endCxn id="14" idx="2"/>
          </p:cNvCxnSpPr>
          <p:nvPr userDrawn="1"/>
        </p:nvCxnSpPr>
        <p:spPr>
          <a:xfrm flipV="1">
            <a:off x="2575276" y="-751937"/>
            <a:ext cx="0" cy="277263"/>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398231" y="-644904"/>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398231" y="-578913"/>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620996" y="-644904"/>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620996" y="-578913"/>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728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8" name="Footer Placeholder 7"/>
          <p:cNvSpPr>
            <a:spLocks noGrp="1"/>
          </p:cNvSpPr>
          <p:nvPr>
            <p:ph type="ftr" sz="quarter" idx="11"/>
          </p:nvPr>
        </p:nvSpPr>
        <p:spPr/>
        <p:txBody>
          <a:bodyPr/>
          <a:lstStyle/>
          <a:p>
            <a:endParaRPr lang="en-CA">
              <a:solidFill>
                <a:prstClr val="white">
                  <a:tint val="75000"/>
                </a:prstClr>
              </a:solidFill>
            </a:endParaRPr>
          </a:p>
        </p:txBody>
      </p:sp>
      <p:sp>
        <p:nvSpPr>
          <p:cNvPr id="9" name="Slide Number Placeholder 8"/>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14" name="Rectangle 13"/>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5" name="Straight Connector 14"/>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7"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userDrawn="1"/>
        </p:nvGrpSpPr>
        <p:grpSpPr>
          <a:xfrm>
            <a:off x="2351286" y="-873501"/>
            <a:ext cx="4441431" cy="461665"/>
            <a:chOff x="2038041" y="-873501"/>
            <a:chExt cx="4441431" cy="461665"/>
          </a:xfrm>
        </p:grpSpPr>
        <p:sp>
          <p:nvSpPr>
            <p:cNvPr id="18" name="TextBox 17"/>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Comparison</a:t>
              </a:r>
              <a:endParaRPr lang="en-CA" sz="2000" dirty="0">
                <a:solidFill>
                  <a:prstClr val="black">
                    <a:lumMod val="50000"/>
                    <a:lumOff val="50000"/>
                  </a:prstClr>
                </a:solidFill>
              </a:endParaRPr>
            </a:p>
          </p:txBody>
        </p:sp>
        <p:sp>
          <p:nvSpPr>
            <p:cNvPr id="19" name="Rectangle 1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1" name="Straight Connector 20"/>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userDrawn="1"/>
        </p:nvGrpSpPr>
        <p:grpSpPr>
          <a:xfrm>
            <a:off x="2463457" y="-689494"/>
            <a:ext cx="216603" cy="136075"/>
            <a:chOff x="2373421" y="-712870"/>
            <a:chExt cx="314460" cy="197552"/>
          </a:xfrm>
        </p:grpSpPr>
        <p:sp>
          <p:nvSpPr>
            <p:cNvPr id="33" name="Oval 32"/>
            <p:cNvSpPr/>
            <p:nvPr userDrawn="1"/>
          </p:nvSpPr>
          <p:spPr>
            <a:xfrm>
              <a:off x="2373421" y="-712870"/>
              <a:ext cx="197553"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34" name="Oval 33"/>
            <p:cNvSpPr/>
            <p:nvPr userDrawn="1"/>
          </p:nvSpPr>
          <p:spPr>
            <a:xfrm>
              <a:off x="2490329" y="-712870"/>
              <a:ext cx="197552"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spTree>
    <p:extLst>
      <p:ext uri="{BB962C8B-B14F-4D97-AF65-F5344CB8AC3E}">
        <p14:creationId xmlns:p14="http://schemas.microsoft.com/office/powerpoint/2010/main" val="3856097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4" name="Footer Placeholder 3"/>
          <p:cNvSpPr>
            <a:spLocks noGrp="1"/>
          </p:cNvSpPr>
          <p:nvPr>
            <p:ph type="ftr" sz="quarter" idx="11"/>
          </p:nvPr>
        </p:nvSpPr>
        <p:spPr/>
        <p:txBody>
          <a:bodyPr/>
          <a:lstStyle/>
          <a:p>
            <a:endParaRPr lang="en-CA">
              <a:solidFill>
                <a:prstClr val="white">
                  <a:tint val="75000"/>
                </a:prstClr>
              </a:solidFill>
            </a:endParaRPr>
          </a:p>
        </p:txBody>
      </p:sp>
      <p:sp>
        <p:nvSpPr>
          <p:cNvPr id="5" name="Slide Number Placeholder 4"/>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9" name="Rectangle 8"/>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4" name="Straight Connector 13"/>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p:nvPr>
        </p:nvSpPr>
        <p:spPr>
          <a:xfrm>
            <a:off x="457200" y="1"/>
            <a:ext cx="5915000" cy="1160475"/>
          </a:xfrm>
        </p:spPr>
        <p:txBody>
          <a:bodyPr>
            <a:normAutofit/>
          </a:bodyPr>
          <a:lstStyle>
            <a:lvl1pPr algn="l">
              <a:defRPr sz="3200" b="1"/>
            </a:lvl1pPr>
          </a:lstStyle>
          <a:p>
            <a:r>
              <a:rPr lang="en-US" dirty="0"/>
              <a:t>Click to edit Master title style</a:t>
            </a:r>
            <a:endParaRPr lang="en-CA" dirty="0"/>
          </a:p>
        </p:txBody>
      </p:sp>
      <p:pic>
        <p:nvPicPr>
          <p:cNvPr id="16"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userDrawn="1"/>
        </p:nvGrpSpPr>
        <p:grpSpPr>
          <a:xfrm>
            <a:off x="2548694" y="-873501"/>
            <a:ext cx="4046615" cy="461665"/>
            <a:chOff x="2038041" y="-873501"/>
            <a:chExt cx="4046615" cy="461665"/>
          </a:xfrm>
        </p:grpSpPr>
        <p:sp>
          <p:nvSpPr>
            <p:cNvPr id="11" name="TextBox 10"/>
            <p:cNvSpPr txBox="1"/>
            <p:nvPr userDrawn="1"/>
          </p:nvSpPr>
          <p:spPr>
            <a:xfrm>
              <a:off x="2628899" y="-873501"/>
              <a:ext cx="3455757"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Only</a:t>
              </a:r>
              <a:endParaRPr lang="en-CA" sz="2000" dirty="0">
                <a:solidFill>
                  <a:prstClr val="black">
                    <a:lumMod val="50000"/>
                    <a:lumOff val="50000"/>
                  </a:prstClr>
                </a:solidFill>
              </a:endParaRPr>
            </a:p>
          </p:txBody>
        </p:sp>
        <p:sp>
          <p:nvSpPr>
            <p:cNvPr id="12" name="Rectangle 11"/>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3" name="Rectangle 12"/>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7" name="Straight Connector 16"/>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558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3" name="Footer Placeholder 2"/>
          <p:cNvSpPr>
            <a:spLocks noGrp="1"/>
          </p:cNvSpPr>
          <p:nvPr>
            <p:ph type="ftr" sz="quarter" idx="11"/>
          </p:nvPr>
        </p:nvSpPr>
        <p:spPr/>
        <p:txBody>
          <a:bodyPr/>
          <a:lstStyle/>
          <a:p>
            <a:endParaRPr lang="en-CA">
              <a:solidFill>
                <a:prstClr val="white">
                  <a:tint val="75000"/>
                </a:prstClr>
              </a:solidFill>
            </a:endParaRPr>
          </a:p>
        </p:txBody>
      </p:sp>
      <p:sp>
        <p:nvSpPr>
          <p:cNvPr id="4" name="Slide Number Placeholder 3"/>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grpSp>
        <p:nvGrpSpPr>
          <p:cNvPr id="5" name="Group 4"/>
          <p:cNvGrpSpPr/>
          <p:nvPr userDrawn="1"/>
        </p:nvGrpSpPr>
        <p:grpSpPr>
          <a:xfrm>
            <a:off x="2493546" y="-873501"/>
            <a:ext cx="4156908" cy="461665"/>
            <a:chOff x="2038041" y="-873501"/>
            <a:chExt cx="4156908" cy="461665"/>
          </a:xfrm>
        </p:grpSpPr>
        <p:sp>
          <p:nvSpPr>
            <p:cNvPr id="6" name="TextBox 5"/>
            <p:cNvSpPr txBox="1"/>
            <p:nvPr userDrawn="1"/>
          </p:nvSpPr>
          <p:spPr>
            <a:xfrm>
              <a:off x="2628899" y="-873501"/>
              <a:ext cx="3566050"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Blank Slide</a:t>
              </a:r>
              <a:endParaRPr lang="en-CA" sz="2000" dirty="0">
                <a:solidFill>
                  <a:prstClr val="black">
                    <a:lumMod val="50000"/>
                    <a:lumOff val="50000"/>
                  </a:prstClr>
                </a:solidFill>
              </a:endParaRPr>
            </a:p>
          </p:txBody>
        </p:sp>
        <p:sp>
          <p:nvSpPr>
            <p:cNvPr id="7" name="Rectangle 6"/>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9" name="Straight Connector 8"/>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390900" y="1559982"/>
            <a:ext cx="2769254" cy="4278094"/>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Maintain the Government of British Columbia branding!</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By using this “Blank Slide” layout, you have complete freedom over every design element on this slide. That said, if possible, try to incorporate the BC “sunrise” logo </a:t>
            </a:r>
            <a:r>
              <a:rPr lang="en-CA" sz="1600" i="1" dirty="0">
                <a:solidFill>
                  <a:prstClr val="white">
                    <a:lumMod val="50000"/>
                  </a:prstClr>
                </a:solidFill>
              </a:rPr>
              <a:t>somewhere</a:t>
            </a:r>
            <a:r>
              <a:rPr lang="en-CA" sz="1600" dirty="0">
                <a:solidFill>
                  <a:prstClr val="white">
                    <a:lumMod val="50000"/>
                  </a:prstClr>
                </a:solidFill>
              </a:rPr>
              <a:t> in this slide. It’s not absolutely necessary (e.g. if your intent is to use this slide to display a full-screen map or technical graphic), but as a general rule it’s ideal to maintain the brand’s presence throughout your presentation. </a:t>
            </a:r>
          </a:p>
        </p:txBody>
      </p:sp>
    </p:spTree>
    <p:extLst>
      <p:ext uri="{BB962C8B-B14F-4D97-AF65-F5344CB8AC3E}">
        <p14:creationId xmlns:p14="http://schemas.microsoft.com/office/powerpoint/2010/main" val="42955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100000">
              <a:schemeClr val="bg2">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AB325-1839-43C0-B011-A89A93850E0D}" type="datetimeFigureOut">
              <a:rPr lang="en-CA" smtClean="0">
                <a:solidFill>
                  <a:prstClr val="white">
                    <a:tint val="75000"/>
                  </a:prstClr>
                </a:solidFill>
              </a:rPr>
              <a:pPr/>
              <a:t>2022-10-24</a:t>
            </a:fld>
            <a:endParaRPr lang="en-CA">
              <a:solidFill>
                <a:prstClr val="white">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solidFill>
                <a:prstClr val="white">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TextBox 6"/>
          <p:cNvSpPr txBox="1"/>
          <p:nvPr userDrawn="1"/>
        </p:nvSpPr>
        <p:spPr>
          <a:xfrm>
            <a:off x="0" y="7080324"/>
            <a:ext cx="9144000" cy="338554"/>
          </a:xfrm>
          <a:prstGeom prst="rect">
            <a:avLst/>
          </a:prstGeom>
          <a:noFill/>
          <a:ln>
            <a:noFill/>
          </a:ln>
        </p:spPr>
        <p:txBody>
          <a:bodyPr wrap="square" rtlCol="0">
            <a:spAutoFit/>
          </a:bodyPr>
          <a:lstStyle/>
          <a:p>
            <a:pPr algn="ctr"/>
            <a:r>
              <a:rPr lang="en-CA" sz="1600" dirty="0">
                <a:solidFill>
                  <a:prstClr val="white">
                    <a:lumMod val="50000"/>
                  </a:prstClr>
                </a:solidFill>
              </a:rPr>
              <a:t>Template by </a:t>
            </a:r>
            <a:r>
              <a:rPr lang="en-CA" sz="1600" b="1" dirty="0">
                <a:solidFill>
                  <a:prstClr val="white">
                    <a:lumMod val="50000"/>
                  </a:prstClr>
                </a:solidFill>
              </a:rPr>
              <a:t>Ryan Turcot</a:t>
            </a:r>
            <a:r>
              <a:rPr lang="en-CA" sz="1600" dirty="0">
                <a:solidFill>
                  <a:prstClr val="white">
                    <a:lumMod val="50000"/>
                  </a:prstClr>
                </a:solidFill>
              </a:rPr>
              <a:t> for use by Government of British Columbia staff.</a:t>
            </a:r>
            <a:endParaRPr lang="en-CA" sz="1400" dirty="0">
              <a:solidFill>
                <a:prstClr val="white">
                  <a:lumMod val="50000"/>
                </a:prstClr>
              </a:solidFill>
            </a:endParaRPr>
          </a:p>
        </p:txBody>
      </p:sp>
    </p:spTree>
    <p:extLst>
      <p:ext uri="{BB962C8B-B14F-4D97-AF65-F5344CB8AC3E}">
        <p14:creationId xmlns:p14="http://schemas.microsoft.com/office/powerpoint/2010/main" val="3791296152"/>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jpe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Data" Target="../diagrams/data1.xml"/><Relationship Id="rId5" Type="http://schemas.openxmlformats.org/officeDocument/2006/relationships/image" Target="../media/image5.jpeg"/><Relationship Id="rId10" Type="http://schemas.microsoft.com/office/2007/relationships/diagramDrawing" Target="../diagrams/drawing1.xml"/><Relationship Id="rId4" Type="http://schemas.openxmlformats.org/officeDocument/2006/relationships/image" Target="../media/image4.jpeg"/><Relationship Id="rId9" Type="http://schemas.openxmlformats.org/officeDocument/2006/relationships/diagramColors" Target="../diagrams/colors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2.gov.bc.ca/gov/content/safety/wildfire-status/about-bcws/wildfire-history/wildfire-season-summar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4.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9.jpe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mountain, nature, smoke&#10;&#10;Description automatically generated">
            <a:extLst>
              <a:ext uri="{FF2B5EF4-FFF2-40B4-BE49-F238E27FC236}">
                <a16:creationId xmlns:a16="http://schemas.microsoft.com/office/drawing/2014/main" id="{19DAAE66-8A53-B084-13AA-C1D2862EA030}"/>
              </a:ext>
            </a:extLst>
          </p:cNvPr>
          <p:cNvPicPr>
            <a:picLocks noChangeAspect="1"/>
          </p:cNvPicPr>
          <p:nvPr/>
        </p:nvPicPr>
        <p:blipFill rotWithShape="1">
          <a:blip r:embed="rId3">
            <a:extLst>
              <a:ext uri="{28A0092B-C50C-407E-A947-70E740481C1C}">
                <a14:useLocalDpi xmlns:a14="http://schemas.microsoft.com/office/drawing/2010/main" val="0"/>
              </a:ext>
            </a:extLst>
          </a:blip>
          <a:srcRect t="16855"/>
          <a:stretch/>
        </p:blipFill>
        <p:spPr>
          <a:xfrm>
            <a:off x="20" y="1164431"/>
            <a:ext cx="9143980" cy="5702045"/>
          </a:xfrm>
          <a:prstGeom prst="rect">
            <a:avLst/>
          </a:prstGeom>
          <a:noFill/>
        </p:spPr>
      </p:pic>
      <p:sp>
        <p:nvSpPr>
          <p:cNvPr id="9" name="Title 2">
            <a:extLst>
              <a:ext uri="{FF2B5EF4-FFF2-40B4-BE49-F238E27FC236}">
                <a16:creationId xmlns:a16="http://schemas.microsoft.com/office/drawing/2014/main" id="{DCF0F648-2E37-670F-0933-37F7E622B6F2}"/>
              </a:ext>
            </a:extLst>
          </p:cNvPr>
          <p:cNvSpPr>
            <a:spLocks noGrp="1"/>
          </p:cNvSpPr>
          <p:nvPr>
            <p:ph type="title"/>
          </p:nvPr>
        </p:nvSpPr>
        <p:spPr>
          <a:xfrm>
            <a:off x="457200" y="1"/>
            <a:ext cx="5915000" cy="1160475"/>
          </a:xfrm>
        </p:spPr>
        <p:txBody>
          <a:bodyPr/>
          <a:lstStyle/>
          <a:p>
            <a:pPr algn="ctr"/>
            <a:r>
              <a:rPr lang="en-CA" dirty="0"/>
              <a:t>Bulkley Zone – Bulkley and Kispiox TSA’s</a:t>
            </a:r>
            <a:endParaRPr lang="en-US" dirty="0"/>
          </a:p>
        </p:txBody>
      </p:sp>
      <p:pic>
        <p:nvPicPr>
          <p:cNvPr id="10" name="Picture 9" descr="A picture containing grass, tree, outdoor, plant&#10;&#10;Description automatically generated">
            <a:extLst>
              <a:ext uri="{FF2B5EF4-FFF2-40B4-BE49-F238E27FC236}">
                <a16:creationId xmlns:a16="http://schemas.microsoft.com/office/drawing/2014/main" id="{5BA477B7-7310-027D-E5EE-7302AB4525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61047"/>
            <a:ext cx="3995936" cy="2996952"/>
          </a:xfrm>
          <a:prstGeom prst="rect">
            <a:avLst/>
          </a:prstGeom>
        </p:spPr>
      </p:pic>
      <p:pic>
        <p:nvPicPr>
          <p:cNvPr id="14" name="Picture 13" descr="A picture containing tree, outdoor, grass, plant&#10;&#10;Description automatically generated">
            <a:extLst>
              <a:ext uri="{FF2B5EF4-FFF2-40B4-BE49-F238E27FC236}">
                <a16:creationId xmlns:a16="http://schemas.microsoft.com/office/drawing/2014/main" id="{620FF900-2583-1DA8-8C95-0EE8DCEF6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8066" y="3861047"/>
            <a:ext cx="3995936" cy="2996952"/>
          </a:xfrm>
          <a:prstGeom prst="rect">
            <a:avLst/>
          </a:prstGeom>
        </p:spPr>
      </p:pic>
      <p:graphicFrame>
        <p:nvGraphicFramePr>
          <p:cNvPr id="16" name="TextBox 4">
            <a:extLst>
              <a:ext uri="{FF2B5EF4-FFF2-40B4-BE49-F238E27FC236}">
                <a16:creationId xmlns:a16="http://schemas.microsoft.com/office/drawing/2014/main" id="{7D0DB088-F171-F7C9-97F8-9376C50D34DC}"/>
              </a:ext>
            </a:extLst>
          </p:cNvPr>
          <p:cNvGraphicFramePr/>
          <p:nvPr>
            <p:extLst>
              <p:ext uri="{D42A27DB-BD31-4B8C-83A1-F6EECF244321}">
                <p14:modId xmlns:p14="http://schemas.microsoft.com/office/powerpoint/2010/main" val="3362741578"/>
              </p:ext>
            </p:extLst>
          </p:nvPr>
        </p:nvGraphicFramePr>
        <p:xfrm>
          <a:off x="1043608" y="1628800"/>
          <a:ext cx="7560840" cy="26776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85741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01CE5E-4422-5C1D-00EA-9061A500FB48}"/>
              </a:ext>
            </a:extLst>
          </p:cNvPr>
          <p:cNvPicPr>
            <a:picLocks noGrp="1" noChangeAspect="1"/>
          </p:cNvPicPr>
          <p:nvPr>
            <p:ph sz="half" idx="1"/>
          </p:nvPr>
        </p:nvPicPr>
        <p:blipFill>
          <a:blip r:embed="rId3"/>
          <a:stretch>
            <a:fillRect/>
          </a:stretch>
        </p:blipFill>
        <p:spPr>
          <a:xfrm>
            <a:off x="107504" y="1628800"/>
            <a:ext cx="5170949" cy="4020412"/>
          </a:xfrm>
          <a:noFill/>
        </p:spPr>
      </p:pic>
      <p:sp>
        <p:nvSpPr>
          <p:cNvPr id="6" name="TextBox 5">
            <a:extLst>
              <a:ext uri="{FF2B5EF4-FFF2-40B4-BE49-F238E27FC236}">
                <a16:creationId xmlns:a16="http://schemas.microsoft.com/office/drawing/2014/main" id="{14AABCDF-1685-29E0-F417-9CF6268043CD}"/>
              </a:ext>
            </a:extLst>
          </p:cNvPr>
          <p:cNvSpPr txBox="1"/>
          <p:nvPr/>
        </p:nvSpPr>
        <p:spPr>
          <a:xfrm>
            <a:off x="5724128" y="1628800"/>
            <a:ext cx="3312368" cy="4497364"/>
          </a:xfrm>
          <a:prstGeom prst="rect">
            <a:avLst/>
          </a:prstGeom>
        </p:spPr>
        <p:txBody>
          <a:bodyPr vert="horz" lIns="91440" tIns="45720" rIns="91440" bIns="45720" rtlCol="0">
            <a:normAutofit/>
          </a:bodyPr>
          <a:lstStyle/>
          <a:p>
            <a:pPr>
              <a:spcBef>
                <a:spcPct val="20000"/>
              </a:spcBef>
              <a:buFont typeface="Arial" panose="020B0604020202020204" pitchFamily="34" charset="0"/>
            </a:pPr>
            <a:r>
              <a:rPr lang="en-US" sz="1400" dirty="0"/>
              <a:t>2022 Season Summary Coming soon</a:t>
            </a:r>
          </a:p>
          <a:p>
            <a:pPr>
              <a:spcBef>
                <a:spcPct val="20000"/>
              </a:spcBef>
              <a:buFont typeface="Arial" panose="020B0604020202020204" pitchFamily="34" charset="0"/>
            </a:pPr>
            <a:endParaRPr lang="en-US" sz="1400" dirty="0"/>
          </a:p>
          <a:p>
            <a:pPr>
              <a:spcBef>
                <a:spcPct val="20000"/>
              </a:spcBef>
              <a:buFont typeface="Arial" panose="020B0604020202020204" pitchFamily="34" charset="0"/>
            </a:pPr>
            <a:r>
              <a:rPr lang="en-US" sz="1400" dirty="0">
                <a:solidFill>
                  <a:srgbClr val="FF0000"/>
                </a:solidFill>
                <a:hlinkClick r:id="rId4">
                  <a:extLst>
                    <a:ext uri="{A12FA001-AC4F-418D-AE19-62706E023703}">
                      <ahyp:hlinkClr xmlns:ahyp="http://schemas.microsoft.com/office/drawing/2018/hyperlinkcolor" val="tx"/>
                    </a:ext>
                  </a:extLst>
                </a:hlinkClick>
              </a:rPr>
              <a:t>https://www2.gov.bc.ca/gov/content/safety/wildfire-status/about-bcws/wildfire-history/wildfire-season-summary</a:t>
            </a:r>
            <a:endParaRPr lang="en-US" sz="1400" dirty="0">
              <a:solidFill>
                <a:srgbClr val="FF0000"/>
              </a:solidFill>
            </a:endParaRPr>
          </a:p>
          <a:p>
            <a:pPr>
              <a:spcBef>
                <a:spcPct val="20000"/>
              </a:spcBef>
              <a:buFont typeface="Arial" panose="020B0604020202020204" pitchFamily="34" charset="0"/>
            </a:pPr>
            <a:endParaRPr lang="en-US" sz="1400" dirty="0">
              <a:solidFill>
                <a:srgbClr val="FF0000"/>
              </a:solidFill>
            </a:endParaRPr>
          </a:p>
          <a:p>
            <a:pPr>
              <a:spcBef>
                <a:spcPct val="20000"/>
              </a:spcBef>
              <a:buFont typeface="Arial" panose="020B0604020202020204" pitchFamily="34" charset="0"/>
            </a:pPr>
            <a:r>
              <a:rPr lang="en-US" sz="1400" dirty="0"/>
              <a:t>Above average starts below average hectares burned.</a:t>
            </a:r>
          </a:p>
          <a:p>
            <a:pPr>
              <a:spcBef>
                <a:spcPct val="20000"/>
              </a:spcBef>
              <a:buFont typeface="Arial" panose="020B0604020202020204" pitchFamily="34" charset="0"/>
            </a:pPr>
            <a:endParaRPr lang="en-US" sz="1400" dirty="0"/>
          </a:p>
          <a:p>
            <a:pPr>
              <a:spcBef>
                <a:spcPct val="20000"/>
              </a:spcBef>
              <a:buFont typeface="Arial" panose="020B0604020202020204" pitchFamily="34" charset="0"/>
            </a:pPr>
            <a:r>
              <a:rPr lang="en-US" sz="1400" dirty="0"/>
              <a:t>Slow start, prolonged season. </a:t>
            </a:r>
          </a:p>
          <a:p>
            <a:pPr>
              <a:spcBef>
                <a:spcPct val="20000"/>
              </a:spcBef>
              <a:buFont typeface="Arial" panose="020B0604020202020204" pitchFamily="34" charset="0"/>
            </a:pPr>
            <a:endParaRPr lang="en-US" sz="1400" dirty="0"/>
          </a:p>
          <a:p>
            <a:pPr>
              <a:spcBef>
                <a:spcPct val="20000"/>
              </a:spcBef>
              <a:buFont typeface="Arial" panose="020B0604020202020204" pitchFamily="34" charset="0"/>
            </a:pPr>
            <a:endParaRPr lang="en-US" sz="1400" dirty="0"/>
          </a:p>
        </p:txBody>
      </p:sp>
      <p:sp>
        <p:nvSpPr>
          <p:cNvPr id="4" name="Title 3"/>
          <p:cNvSpPr>
            <a:spLocks noGrp="1"/>
          </p:cNvSpPr>
          <p:nvPr>
            <p:ph type="title"/>
          </p:nvPr>
        </p:nvSpPr>
        <p:spPr>
          <a:xfrm>
            <a:off x="457200" y="1"/>
            <a:ext cx="5915000" cy="1160475"/>
          </a:xfrm>
        </p:spPr>
        <p:txBody>
          <a:bodyPr vert="horz" lIns="91440" tIns="45720" rIns="91440" bIns="45720" rtlCol="0" anchor="ctr">
            <a:normAutofit/>
          </a:bodyPr>
          <a:lstStyle/>
          <a:p>
            <a:r>
              <a:rPr lang="en-CA" dirty="0"/>
              <a:t>Provincial Picture </a:t>
            </a:r>
          </a:p>
        </p:txBody>
      </p:sp>
    </p:spTree>
    <p:extLst>
      <p:ext uri="{BB962C8B-B14F-4D97-AF65-F5344CB8AC3E}">
        <p14:creationId xmlns:p14="http://schemas.microsoft.com/office/powerpoint/2010/main" val="2793844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Map&#10;&#10;Description automatically generated">
            <a:extLst>
              <a:ext uri="{FF2B5EF4-FFF2-40B4-BE49-F238E27FC236}">
                <a16:creationId xmlns:a16="http://schemas.microsoft.com/office/drawing/2014/main" id="{329003B0-7DF4-429D-9CD1-72D64E68C4D1}"/>
              </a:ext>
            </a:extLst>
          </p:cNvPr>
          <p:cNvPicPr>
            <a:picLocks noGrp="1" noChangeAspect="1"/>
          </p:cNvPicPr>
          <p:nvPr>
            <p:ph sz="half" idx="2"/>
          </p:nvPr>
        </p:nvPicPr>
        <p:blipFill rotWithShape="1">
          <a:blip r:embed="rId2"/>
          <a:stretch/>
        </p:blipFill>
        <p:spPr>
          <a:xfrm>
            <a:off x="4763841" y="1904460"/>
            <a:ext cx="4038600" cy="3917441"/>
          </a:xfrm>
          <a:noFill/>
        </p:spPr>
      </p:pic>
      <p:sp>
        <p:nvSpPr>
          <p:cNvPr id="17" name="Title 3">
            <a:extLst>
              <a:ext uri="{FF2B5EF4-FFF2-40B4-BE49-F238E27FC236}">
                <a16:creationId xmlns:a16="http://schemas.microsoft.com/office/drawing/2014/main" id="{E35D0595-CE3B-728E-D16D-5C290984AF2F}"/>
              </a:ext>
            </a:extLst>
          </p:cNvPr>
          <p:cNvSpPr>
            <a:spLocks noGrp="1"/>
          </p:cNvSpPr>
          <p:nvPr>
            <p:ph type="title"/>
          </p:nvPr>
        </p:nvSpPr>
        <p:spPr>
          <a:xfrm>
            <a:off x="457200" y="2"/>
            <a:ext cx="5915000" cy="1160474"/>
          </a:xfrm>
        </p:spPr>
        <p:txBody>
          <a:bodyPr anchor="ctr">
            <a:normAutofit/>
          </a:bodyPr>
          <a:lstStyle/>
          <a:p>
            <a:r>
              <a:rPr lang="en-CA" dirty="0"/>
              <a:t>Provincial Picture </a:t>
            </a:r>
            <a:endParaRPr lang="en-US" dirty="0"/>
          </a:p>
        </p:txBody>
      </p:sp>
      <p:grpSp>
        <p:nvGrpSpPr>
          <p:cNvPr id="10" name="Group 9">
            <a:extLst>
              <a:ext uri="{FF2B5EF4-FFF2-40B4-BE49-F238E27FC236}">
                <a16:creationId xmlns:a16="http://schemas.microsoft.com/office/drawing/2014/main" id="{48A90895-C34D-44CC-B45A-9AFA7933265A}"/>
              </a:ext>
            </a:extLst>
          </p:cNvPr>
          <p:cNvGrpSpPr/>
          <p:nvPr/>
        </p:nvGrpSpPr>
        <p:grpSpPr>
          <a:xfrm>
            <a:off x="5400675" y="2390775"/>
            <a:ext cx="3008534" cy="3100398"/>
            <a:chOff x="5400675" y="2390775"/>
            <a:chExt cx="3008534" cy="3100398"/>
          </a:xfrm>
        </p:grpSpPr>
        <p:sp>
          <p:nvSpPr>
            <p:cNvPr id="4" name="Oval 3">
              <a:extLst>
                <a:ext uri="{FF2B5EF4-FFF2-40B4-BE49-F238E27FC236}">
                  <a16:creationId xmlns:a16="http://schemas.microsoft.com/office/drawing/2014/main" id="{4AD134D3-D904-4C9F-BC2C-410B9232E1F9}"/>
                </a:ext>
              </a:extLst>
            </p:cNvPr>
            <p:cNvSpPr/>
            <p:nvPr/>
          </p:nvSpPr>
          <p:spPr>
            <a:xfrm>
              <a:off x="5400675" y="2390775"/>
              <a:ext cx="1847850" cy="64770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5928E04-215A-4D68-8FDB-2208EA8E5D97}"/>
                </a:ext>
              </a:extLst>
            </p:cNvPr>
            <p:cNvSpPr/>
            <p:nvPr/>
          </p:nvSpPr>
          <p:spPr>
            <a:xfrm rot="3099828">
              <a:off x="6268329" y="4309611"/>
              <a:ext cx="1715424" cy="647700"/>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5E6C577-7BA6-4CA3-9976-E453A7E5EA40}"/>
                </a:ext>
              </a:extLst>
            </p:cNvPr>
            <p:cNvSpPr/>
            <p:nvPr/>
          </p:nvSpPr>
          <p:spPr>
            <a:xfrm rot="3144920">
              <a:off x="7762991" y="4614978"/>
              <a:ext cx="750916" cy="54152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3A3D65-B5CB-41CA-BA3D-14E62D291C59}"/>
                </a:ext>
              </a:extLst>
            </p:cNvPr>
            <p:cNvSpPr txBox="1"/>
            <p:nvPr/>
          </p:nvSpPr>
          <p:spPr>
            <a:xfrm>
              <a:off x="6783141" y="2529959"/>
              <a:ext cx="342900" cy="369332"/>
            </a:xfrm>
            <a:prstGeom prst="rect">
              <a:avLst/>
            </a:prstGeom>
            <a:noFill/>
          </p:spPr>
          <p:txBody>
            <a:bodyPr wrap="square" rtlCol="0">
              <a:spAutoFit/>
            </a:bodyPr>
            <a:lstStyle/>
            <a:p>
              <a:r>
                <a:rPr lang="en-CA" b="1" dirty="0">
                  <a:solidFill>
                    <a:schemeClr val="bg1"/>
                  </a:solidFill>
                </a:rPr>
                <a:t>1</a:t>
              </a:r>
              <a:endParaRPr lang="en-US" b="1" dirty="0">
                <a:solidFill>
                  <a:schemeClr val="bg1"/>
                </a:solidFill>
              </a:endParaRPr>
            </a:p>
          </p:txBody>
        </p:sp>
        <p:sp>
          <p:nvSpPr>
            <p:cNvPr id="11" name="TextBox 10">
              <a:extLst>
                <a:ext uri="{FF2B5EF4-FFF2-40B4-BE49-F238E27FC236}">
                  <a16:creationId xmlns:a16="http://schemas.microsoft.com/office/drawing/2014/main" id="{382A25A9-94F9-4100-A77C-BFD30D4479D2}"/>
                </a:ext>
              </a:extLst>
            </p:cNvPr>
            <p:cNvSpPr txBox="1"/>
            <p:nvPr/>
          </p:nvSpPr>
          <p:spPr>
            <a:xfrm>
              <a:off x="7274615" y="4885738"/>
              <a:ext cx="342900" cy="369332"/>
            </a:xfrm>
            <a:prstGeom prst="rect">
              <a:avLst/>
            </a:prstGeom>
            <a:noFill/>
          </p:spPr>
          <p:txBody>
            <a:bodyPr wrap="square" rtlCol="0">
              <a:spAutoFit/>
            </a:bodyPr>
            <a:lstStyle/>
            <a:p>
              <a:r>
                <a:rPr lang="en-CA" b="1" dirty="0">
                  <a:solidFill>
                    <a:schemeClr val="bg1"/>
                  </a:solidFill>
                </a:rPr>
                <a:t>2</a:t>
              </a:r>
              <a:endParaRPr lang="en-US" b="1" dirty="0">
                <a:solidFill>
                  <a:schemeClr val="bg1"/>
                </a:solidFill>
              </a:endParaRPr>
            </a:p>
          </p:txBody>
        </p:sp>
        <p:sp>
          <p:nvSpPr>
            <p:cNvPr id="12" name="TextBox 11">
              <a:extLst>
                <a:ext uri="{FF2B5EF4-FFF2-40B4-BE49-F238E27FC236}">
                  <a16:creationId xmlns:a16="http://schemas.microsoft.com/office/drawing/2014/main" id="{B938B7B2-05BF-4694-B390-2644615B9EE3}"/>
                </a:ext>
              </a:extLst>
            </p:cNvPr>
            <p:cNvSpPr txBox="1"/>
            <p:nvPr/>
          </p:nvSpPr>
          <p:spPr>
            <a:xfrm>
              <a:off x="8018021" y="4789794"/>
              <a:ext cx="342900" cy="369332"/>
            </a:xfrm>
            <a:prstGeom prst="rect">
              <a:avLst/>
            </a:prstGeom>
            <a:noFill/>
          </p:spPr>
          <p:txBody>
            <a:bodyPr wrap="square" rtlCol="0">
              <a:spAutoFit/>
            </a:bodyPr>
            <a:lstStyle/>
            <a:p>
              <a:r>
                <a:rPr lang="en-CA" b="1" dirty="0">
                  <a:solidFill>
                    <a:schemeClr val="bg1"/>
                  </a:solidFill>
                </a:rPr>
                <a:t>3</a:t>
              </a:r>
              <a:endParaRPr lang="en-US" b="1" dirty="0">
                <a:solidFill>
                  <a:schemeClr val="bg1"/>
                </a:solidFill>
              </a:endParaRPr>
            </a:p>
          </p:txBody>
        </p:sp>
      </p:grpSp>
      <p:pic>
        <p:nvPicPr>
          <p:cNvPr id="7" name="Picture 6">
            <a:extLst>
              <a:ext uri="{FF2B5EF4-FFF2-40B4-BE49-F238E27FC236}">
                <a16:creationId xmlns:a16="http://schemas.microsoft.com/office/drawing/2014/main" id="{78CDA93A-E592-8057-896F-B22BEEA25082}"/>
              </a:ext>
            </a:extLst>
          </p:cNvPr>
          <p:cNvPicPr>
            <a:picLocks noChangeAspect="1"/>
          </p:cNvPicPr>
          <p:nvPr/>
        </p:nvPicPr>
        <p:blipFill>
          <a:blip r:embed="rId3"/>
          <a:stretch>
            <a:fillRect/>
          </a:stretch>
        </p:blipFill>
        <p:spPr>
          <a:xfrm>
            <a:off x="248653" y="1897261"/>
            <a:ext cx="4252328" cy="3924640"/>
          </a:xfrm>
          <a:prstGeom prst="rect">
            <a:avLst/>
          </a:prstGeom>
        </p:spPr>
      </p:pic>
    </p:spTree>
    <p:extLst>
      <p:ext uri="{BB962C8B-B14F-4D97-AF65-F5344CB8AC3E}">
        <p14:creationId xmlns:p14="http://schemas.microsoft.com/office/powerpoint/2010/main" val="188976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583AA492-946B-5435-BD25-5177899D0AB0}"/>
              </a:ext>
            </a:extLst>
          </p:cNvPr>
          <p:cNvSpPr>
            <a:spLocks noGrp="1"/>
          </p:cNvSpPr>
          <p:nvPr>
            <p:ph sz="half" idx="1"/>
          </p:nvPr>
        </p:nvSpPr>
        <p:spPr>
          <a:xfrm>
            <a:off x="457200" y="1600201"/>
            <a:ext cx="4038600" cy="4525963"/>
          </a:xfrm>
        </p:spPr>
        <p:txBody>
          <a:bodyPr>
            <a:normAutofit/>
          </a:bodyPr>
          <a:lstStyle/>
          <a:p>
            <a:r>
              <a:rPr lang="en-CA" dirty="0"/>
              <a:t>Fires: 20 , 26.7 ha</a:t>
            </a:r>
          </a:p>
          <a:p>
            <a:r>
              <a:rPr lang="en-CA"/>
              <a:t>11 human</a:t>
            </a:r>
          </a:p>
          <a:p>
            <a:r>
              <a:rPr lang="en-CA"/>
              <a:t>9 lightning</a:t>
            </a:r>
          </a:p>
          <a:p>
            <a:r>
              <a:rPr lang="en-CA"/>
              <a:t>Nuisance: 7 </a:t>
            </a:r>
          </a:p>
          <a:p>
            <a:r>
              <a:rPr lang="en-CA"/>
              <a:t>Average fire load 2022</a:t>
            </a:r>
          </a:p>
          <a:p>
            <a:r>
              <a:rPr lang="en-CA"/>
              <a:t>2023 – watching the drought codes</a:t>
            </a:r>
          </a:p>
        </p:txBody>
      </p:sp>
      <p:pic>
        <p:nvPicPr>
          <p:cNvPr id="5" name="Content Placeholder 4">
            <a:extLst>
              <a:ext uri="{FF2B5EF4-FFF2-40B4-BE49-F238E27FC236}">
                <a16:creationId xmlns:a16="http://schemas.microsoft.com/office/drawing/2014/main" id="{39493E1E-A2C9-8459-85F5-FD1AB8DACAA8}"/>
              </a:ext>
            </a:extLst>
          </p:cNvPr>
          <p:cNvPicPr>
            <a:picLocks noGrp="1" noChangeAspect="1"/>
          </p:cNvPicPr>
          <p:nvPr>
            <p:ph sz="half" idx="2"/>
          </p:nvPr>
        </p:nvPicPr>
        <p:blipFill>
          <a:blip r:embed="rId3"/>
          <a:stretch>
            <a:fillRect/>
          </a:stretch>
        </p:blipFill>
        <p:spPr>
          <a:xfrm>
            <a:off x="4789225" y="1600201"/>
            <a:ext cx="3756549" cy="4525963"/>
          </a:xfrm>
          <a:noFill/>
        </p:spPr>
      </p:pic>
      <p:sp>
        <p:nvSpPr>
          <p:cNvPr id="4" name="Title 3"/>
          <p:cNvSpPr>
            <a:spLocks noGrp="1"/>
          </p:cNvSpPr>
          <p:nvPr>
            <p:ph type="title"/>
          </p:nvPr>
        </p:nvSpPr>
        <p:spPr>
          <a:xfrm>
            <a:off x="457200" y="1"/>
            <a:ext cx="5915000" cy="1160475"/>
          </a:xfrm>
        </p:spPr>
        <p:txBody>
          <a:bodyPr anchor="ctr">
            <a:normAutofit/>
          </a:bodyPr>
          <a:lstStyle/>
          <a:p>
            <a:r>
              <a:rPr lang="en-CA" dirty="0"/>
              <a:t>Bulkley Fire Zone Season Summary</a:t>
            </a:r>
            <a:endParaRPr lang="en-CA"/>
          </a:p>
        </p:txBody>
      </p:sp>
    </p:spTree>
    <p:extLst>
      <p:ext uri="{BB962C8B-B14F-4D97-AF65-F5344CB8AC3E}">
        <p14:creationId xmlns:p14="http://schemas.microsoft.com/office/powerpoint/2010/main" val="614418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2651" y="1"/>
            <a:ext cx="7464055" cy="1160476"/>
          </a:xfrm>
        </p:spPr>
        <p:txBody>
          <a:bodyPr>
            <a:normAutofit/>
          </a:bodyPr>
          <a:lstStyle/>
          <a:p>
            <a:pPr algn="ctr"/>
            <a:r>
              <a:rPr lang="en-CA" sz="2000" dirty="0"/>
              <a:t>Cultural and Prescribed Fire – Governments Direction</a:t>
            </a:r>
          </a:p>
        </p:txBody>
      </p:sp>
      <p:sp>
        <p:nvSpPr>
          <p:cNvPr id="2" name="Content Placeholder 1"/>
          <p:cNvSpPr>
            <a:spLocks noGrp="1"/>
          </p:cNvSpPr>
          <p:nvPr>
            <p:ph idx="1"/>
          </p:nvPr>
        </p:nvSpPr>
        <p:spPr/>
        <p:txBody>
          <a:bodyPr>
            <a:normAutofit/>
          </a:bodyPr>
          <a:lstStyle/>
          <a:p>
            <a:endParaRPr lang="en-CA" sz="1600" dirty="0"/>
          </a:p>
          <a:p>
            <a:endParaRPr lang="en-CA" sz="1600" dirty="0"/>
          </a:p>
          <a:p>
            <a:pPr marL="0" indent="0">
              <a:buNone/>
            </a:pPr>
            <a:endParaRPr lang="en-CA" sz="1800" dirty="0"/>
          </a:p>
          <a:p>
            <a:endParaRPr lang="en-CA" sz="1800" dirty="0"/>
          </a:p>
          <a:p>
            <a:endParaRPr lang="en-CA" sz="1800" dirty="0"/>
          </a:p>
          <a:p>
            <a:endParaRPr lang="en-CA" sz="1800" dirty="0"/>
          </a:p>
          <a:p>
            <a:pPr marL="0" indent="0">
              <a:buNone/>
            </a:pPr>
            <a:endParaRPr lang="en-CA" sz="1800" dirty="0"/>
          </a:p>
          <a:p>
            <a:endParaRPr lang="en-CA" dirty="0"/>
          </a:p>
        </p:txBody>
      </p:sp>
      <p:pic>
        <p:nvPicPr>
          <p:cNvPr id="5" name="Picture 4">
            <a:extLst>
              <a:ext uri="{FF2B5EF4-FFF2-40B4-BE49-F238E27FC236}">
                <a16:creationId xmlns:a16="http://schemas.microsoft.com/office/drawing/2014/main" id="{9D72CB70-9FA4-4401-B674-0AD78D506A57}"/>
              </a:ext>
            </a:extLst>
          </p:cNvPr>
          <p:cNvPicPr>
            <a:picLocks noChangeAspect="1"/>
          </p:cNvPicPr>
          <p:nvPr/>
        </p:nvPicPr>
        <p:blipFill>
          <a:blip r:embed="rId3"/>
          <a:stretch>
            <a:fillRect/>
          </a:stretch>
        </p:blipFill>
        <p:spPr>
          <a:xfrm>
            <a:off x="3778" y="1521801"/>
            <a:ext cx="9144000" cy="4682762"/>
          </a:xfrm>
          <a:prstGeom prst="rect">
            <a:avLst/>
          </a:prstGeom>
        </p:spPr>
      </p:pic>
    </p:spTree>
    <p:extLst>
      <p:ext uri="{BB962C8B-B14F-4D97-AF65-F5344CB8AC3E}">
        <p14:creationId xmlns:p14="http://schemas.microsoft.com/office/powerpoint/2010/main" val="590949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FD3C5BA4-B0AE-E5E9-1EB5-6CF6A8C12E2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944"/>
          <a:stretch/>
        </p:blipFill>
        <p:spPr bwMode="auto">
          <a:xfrm>
            <a:off x="20" y="1164431"/>
            <a:ext cx="9143980" cy="5702045"/>
          </a:xfrm>
          <a:prstGeom prst="rect">
            <a:avLst/>
          </a:prstGeom>
          <a:solidFill>
            <a:srgbClr val="FFFFFF"/>
          </a:solidFill>
          <a:ln>
            <a:noFill/>
          </a:ln>
          <a:effectLst>
            <a:outerShdw blurRad="50800" dist="50800" dir="5400000" algn="ctr" rotWithShape="0">
              <a:srgbClr val="000000">
                <a:alpha val="42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17" name="Title 3">
            <a:extLst>
              <a:ext uri="{FF2B5EF4-FFF2-40B4-BE49-F238E27FC236}">
                <a16:creationId xmlns:a16="http://schemas.microsoft.com/office/drawing/2014/main" id="{AEFF3BD8-F010-28E1-90AB-1F647B1B5F28}"/>
              </a:ext>
            </a:extLst>
          </p:cNvPr>
          <p:cNvSpPr>
            <a:spLocks noGrp="1"/>
          </p:cNvSpPr>
          <p:nvPr>
            <p:ph type="title"/>
          </p:nvPr>
        </p:nvSpPr>
        <p:spPr/>
        <p:txBody>
          <a:bodyPr anchor="ctr">
            <a:normAutofit/>
          </a:bodyPr>
          <a:lstStyle/>
          <a:p>
            <a:r>
              <a:rPr lang="en-CA" dirty="0"/>
              <a:t> </a:t>
            </a:r>
            <a:endParaRPr lang="en-US" dirty="0"/>
          </a:p>
        </p:txBody>
      </p:sp>
      <p:sp>
        <p:nvSpPr>
          <p:cNvPr id="5" name="TextBox 4">
            <a:extLst>
              <a:ext uri="{FF2B5EF4-FFF2-40B4-BE49-F238E27FC236}">
                <a16:creationId xmlns:a16="http://schemas.microsoft.com/office/drawing/2014/main" id="{AD9998C2-C55D-8AB8-824A-43ABFDE39211}"/>
              </a:ext>
            </a:extLst>
          </p:cNvPr>
          <p:cNvSpPr txBox="1"/>
          <p:nvPr/>
        </p:nvSpPr>
        <p:spPr>
          <a:xfrm>
            <a:off x="457200" y="332656"/>
            <a:ext cx="5842992" cy="584775"/>
          </a:xfrm>
          <a:prstGeom prst="rect">
            <a:avLst/>
          </a:prstGeom>
          <a:noFill/>
        </p:spPr>
        <p:txBody>
          <a:bodyPr wrap="square" rtlCol="0">
            <a:spAutoFit/>
          </a:bodyPr>
          <a:lstStyle/>
          <a:p>
            <a:r>
              <a:rPr lang="en-CA" sz="3200" dirty="0"/>
              <a:t>Climate Change Adaptation Trials</a:t>
            </a:r>
            <a:endParaRPr lang="en-US" sz="3200" dirty="0"/>
          </a:p>
        </p:txBody>
      </p:sp>
      <p:graphicFrame>
        <p:nvGraphicFramePr>
          <p:cNvPr id="19" name="TextBox 5">
            <a:extLst>
              <a:ext uri="{FF2B5EF4-FFF2-40B4-BE49-F238E27FC236}">
                <a16:creationId xmlns:a16="http://schemas.microsoft.com/office/drawing/2014/main" id="{4E0CAEEF-E1F4-5EB4-52A3-BF47834ED989}"/>
              </a:ext>
            </a:extLst>
          </p:cNvPr>
          <p:cNvGraphicFramePr/>
          <p:nvPr/>
        </p:nvGraphicFramePr>
        <p:xfrm>
          <a:off x="251520" y="1340768"/>
          <a:ext cx="8424936" cy="4524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5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B9F745F-D688-8377-04E6-B47BA6AD2DD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958" r="4596" b="2"/>
          <a:stretch/>
        </p:blipFill>
        <p:spPr bwMode="auto">
          <a:xfrm>
            <a:off x="457200" y="1600201"/>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a:extLst>
              <a:ext uri="{FF2B5EF4-FFF2-40B4-BE49-F238E27FC236}">
                <a16:creationId xmlns:a16="http://schemas.microsoft.com/office/drawing/2014/main" id="{E5FAE4D3-7581-4FD8-B160-584FFAFE0DE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037" r="4709"/>
          <a:stretch/>
        </p:blipFill>
        <p:spPr bwMode="auto">
          <a:xfrm>
            <a:off x="4648200" y="1600201"/>
            <a:ext cx="4038600" cy="4525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986146EE-3511-8D71-1758-0B44F28D6900}"/>
              </a:ext>
            </a:extLst>
          </p:cNvPr>
          <p:cNvSpPr>
            <a:spLocks noGrp="1"/>
          </p:cNvSpPr>
          <p:nvPr>
            <p:ph type="title"/>
          </p:nvPr>
        </p:nvSpPr>
        <p:spPr>
          <a:xfrm>
            <a:off x="457200" y="1"/>
            <a:ext cx="5915000" cy="1160475"/>
          </a:xfrm>
        </p:spPr>
        <p:txBody>
          <a:bodyPr anchor="ctr">
            <a:normAutofit/>
          </a:bodyPr>
          <a:lstStyle/>
          <a:p>
            <a:r>
              <a:rPr lang="en-CA" dirty="0"/>
              <a:t>Climate Change Adaptation Trials</a:t>
            </a:r>
            <a:endParaRPr lang="en-US" dirty="0"/>
          </a:p>
        </p:txBody>
      </p:sp>
    </p:spTree>
    <p:extLst>
      <p:ext uri="{BB962C8B-B14F-4D97-AF65-F5344CB8AC3E}">
        <p14:creationId xmlns:p14="http://schemas.microsoft.com/office/powerpoint/2010/main" val="89749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14E088FC-1E3D-C99E-1DD2-7E440B4181BC}"/>
              </a:ext>
            </a:extLst>
          </p:cNvPr>
          <p:cNvPicPr>
            <a:picLocks noGrp="1" noChangeAspect="1"/>
          </p:cNvPicPr>
          <p:nvPr>
            <p:ph type="pic" sz="quarter" idx="13"/>
          </p:nvPr>
        </p:nvPicPr>
        <p:blipFill rotWithShape="1">
          <a:blip r:embed="rId3"/>
          <a:srcRect l="8835" r="8177"/>
          <a:stretch/>
        </p:blipFill>
        <p:spPr>
          <a:xfrm>
            <a:off x="20" y="1164431"/>
            <a:ext cx="9143980" cy="5702045"/>
          </a:xfrm>
          <a:noFill/>
        </p:spPr>
      </p:pic>
      <p:sp>
        <p:nvSpPr>
          <p:cNvPr id="4" name="Title 3"/>
          <p:cNvSpPr>
            <a:spLocks noGrp="1"/>
          </p:cNvSpPr>
          <p:nvPr>
            <p:ph type="title"/>
          </p:nvPr>
        </p:nvSpPr>
        <p:spPr>
          <a:xfrm>
            <a:off x="457200" y="1"/>
            <a:ext cx="5915000" cy="1160475"/>
          </a:xfrm>
        </p:spPr>
        <p:txBody>
          <a:bodyPr anchor="ctr">
            <a:normAutofit/>
          </a:bodyPr>
          <a:lstStyle/>
          <a:p>
            <a:r>
              <a:rPr lang="en-CA"/>
              <a:t>Jackpine </a:t>
            </a:r>
            <a:r>
              <a:rPr lang="en-CA" err="1"/>
              <a:t>Skillhorn</a:t>
            </a:r>
            <a:r>
              <a:rPr lang="en-CA"/>
              <a:t> Rx Fire Project </a:t>
            </a:r>
          </a:p>
        </p:txBody>
      </p:sp>
      <p:graphicFrame>
        <p:nvGraphicFramePr>
          <p:cNvPr id="13" name="TextBox 10">
            <a:extLst>
              <a:ext uri="{FF2B5EF4-FFF2-40B4-BE49-F238E27FC236}">
                <a16:creationId xmlns:a16="http://schemas.microsoft.com/office/drawing/2014/main" id="{65DF684E-CF56-43DF-BC9F-4406CE5172F8}"/>
              </a:ext>
            </a:extLst>
          </p:cNvPr>
          <p:cNvGraphicFramePr/>
          <p:nvPr/>
        </p:nvGraphicFramePr>
        <p:xfrm>
          <a:off x="791085" y="1268760"/>
          <a:ext cx="7056784" cy="4948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43159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assy area with trees in the background&#10;&#10;Description automatically generated with medium confidence">
            <a:extLst>
              <a:ext uri="{FF2B5EF4-FFF2-40B4-BE49-F238E27FC236}">
                <a16:creationId xmlns:a16="http://schemas.microsoft.com/office/drawing/2014/main" id="{75FC11D8-9C73-59F9-5BA4-C699122B4710}"/>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11725" r="21353" b="3"/>
          <a:stretch/>
        </p:blipFill>
        <p:spPr>
          <a:xfrm>
            <a:off x="4932040" y="1628800"/>
            <a:ext cx="4038600" cy="4525963"/>
          </a:xfrm>
          <a:noFill/>
        </p:spPr>
      </p:pic>
      <p:pic>
        <p:nvPicPr>
          <p:cNvPr id="5" name="Content Placeholder 4" descr="A dirt path with trees and a body of water in the background&#10;&#10;Description automatically generated with low confidence">
            <a:extLst>
              <a:ext uri="{FF2B5EF4-FFF2-40B4-BE49-F238E27FC236}">
                <a16:creationId xmlns:a16="http://schemas.microsoft.com/office/drawing/2014/main" id="{DD86C4DB-61DB-AA01-B42A-33525618555D}"/>
              </a:ext>
            </a:extLst>
          </p:cNvPr>
          <p:cNvPicPr>
            <a:picLocks noGrp="1" noChangeAspect="1"/>
          </p:cNvPicPr>
          <p:nvPr>
            <p:ph sz="half" idx="2"/>
          </p:nvPr>
        </p:nvPicPr>
        <p:blipFill rotWithShape="1">
          <a:blip r:embed="rId4"/>
          <a:srcRect l="28029" r="15086" b="1"/>
          <a:stretch/>
        </p:blipFill>
        <p:spPr>
          <a:xfrm>
            <a:off x="477907" y="1628800"/>
            <a:ext cx="4038600" cy="4525963"/>
          </a:xfrm>
          <a:noFill/>
        </p:spPr>
      </p:pic>
      <p:sp>
        <p:nvSpPr>
          <p:cNvPr id="4" name="Title 3"/>
          <p:cNvSpPr>
            <a:spLocks noGrp="1"/>
          </p:cNvSpPr>
          <p:nvPr>
            <p:ph type="title"/>
          </p:nvPr>
        </p:nvSpPr>
        <p:spPr>
          <a:xfrm>
            <a:off x="457200" y="1"/>
            <a:ext cx="5915000" cy="1160475"/>
          </a:xfrm>
        </p:spPr>
        <p:txBody>
          <a:bodyPr anchor="ctr">
            <a:normAutofit/>
          </a:bodyPr>
          <a:lstStyle/>
          <a:p>
            <a:r>
              <a:rPr lang="en-CA"/>
              <a:t>Jackpine </a:t>
            </a:r>
            <a:r>
              <a:rPr lang="en-CA" err="1"/>
              <a:t>Skillhorn</a:t>
            </a:r>
            <a:r>
              <a:rPr lang="en-CA"/>
              <a:t> Rx Fire Project </a:t>
            </a:r>
          </a:p>
        </p:txBody>
      </p:sp>
    </p:spTree>
    <p:extLst>
      <p:ext uri="{BB962C8B-B14F-4D97-AF65-F5344CB8AC3E}">
        <p14:creationId xmlns:p14="http://schemas.microsoft.com/office/powerpoint/2010/main" val="689172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AEFF3BD8-F010-28E1-90AB-1F647B1B5F28}"/>
              </a:ext>
            </a:extLst>
          </p:cNvPr>
          <p:cNvSpPr>
            <a:spLocks noGrp="1"/>
          </p:cNvSpPr>
          <p:nvPr>
            <p:ph type="title"/>
          </p:nvPr>
        </p:nvSpPr>
        <p:spPr>
          <a:xfrm>
            <a:off x="457200" y="1"/>
            <a:ext cx="5915000" cy="1160475"/>
          </a:xfrm>
        </p:spPr>
        <p:txBody>
          <a:bodyPr/>
          <a:lstStyle/>
          <a:p>
            <a:r>
              <a:rPr lang="en-CA" dirty="0"/>
              <a:t> </a:t>
            </a:r>
            <a:r>
              <a:rPr lang="en-CA" sz="3200" b="1" i="0" u="none" strike="noStrike" dirty="0">
                <a:solidFill>
                  <a:srgbClr val="FFC000"/>
                </a:solidFill>
                <a:effectLst/>
                <a:latin typeface="Myriad Pro"/>
              </a:rPr>
              <a:t>PrescribedFire.ca</a:t>
            </a:r>
            <a:endParaRPr lang="en-US" dirty="0"/>
          </a:p>
        </p:txBody>
      </p:sp>
      <p:pic>
        <p:nvPicPr>
          <p:cNvPr id="1026" name="Picture 2">
            <a:extLst>
              <a:ext uri="{FF2B5EF4-FFF2-40B4-BE49-F238E27FC236}">
                <a16:creationId xmlns:a16="http://schemas.microsoft.com/office/drawing/2014/main" id="{E505A043-61B7-4FD5-B629-CF816F0DED4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7238462"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18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76EA3F8-0636-D108-B11F-0D0E970AA1A6}"/>
              </a:ext>
            </a:extLst>
          </p:cNvPr>
          <p:cNvPicPr>
            <a:picLocks noGrp="1" noChangeAspect="1"/>
          </p:cNvPicPr>
          <p:nvPr>
            <p:ph sz="half" idx="1"/>
          </p:nvPr>
        </p:nvPicPr>
        <p:blipFill rotWithShape="1">
          <a:blip r:embed="rId2"/>
          <a:srcRect l="15594" r="27299" b="3"/>
          <a:stretch/>
        </p:blipFill>
        <p:spPr>
          <a:xfrm>
            <a:off x="457200" y="1600201"/>
            <a:ext cx="4038600" cy="4525963"/>
          </a:xfrm>
          <a:noFill/>
        </p:spPr>
      </p:pic>
      <p:sp>
        <p:nvSpPr>
          <p:cNvPr id="5" name="TextBox 4">
            <a:extLst>
              <a:ext uri="{FF2B5EF4-FFF2-40B4-BE49-F238E27FC236}">
                <a16:creationId xmlns:a16="http://schemas.microsoft.com/office/drawing/2014/main" id="{25603729-C418-B730-ACF5-D095046C2748}"/>
              </a:ext>
            </a:extLst>
          </p:cNvPr>
          <p:cNvSpPr txBox="1"/>
          <p:nvPr/>
        </p:nvSpPr>
        <p:spPr>
          <a:xfrm>
            <a:off x="4648200" y="1600201"/>
            <a:ext cx="4038600" cy="4525963"/>
          </a:xfrm>
          <a:prstGeom prst="rect">
            <a:avLst/>
          </a:prstGeom>
        </p:spPr>
        <p:txBody>
          <a:bodyPr vert="horz" lIns="91440" tIns="45720" rIns="91440" bIns="45720" rtlCol="0">
            <a:normAutofit/>
          </a:bodyPr>
          <a:lstStyle/>
          <a:p>
            <a:pPr>
              <a:spcBef>
                <a:spcPct val="20000"/>
              </a:spcBef>
              <a:buFont typeface="Arial" panose="020B0604020202020204" pitchFamily="34" charset="0"/>
            </a:pPr>
            <a:r>
              <a:rPr lang="en-CA" sz="2800" dirty="0"/>
              <a:t>Thanks for the support in developing our professional fallers.  </a:t>
            </a:r>
          </a:p>
          <a:p>
            <a:pPr marL="457200" indent="-457200">
              <a:spcBef>
                <a:spcPct val="20000"/>
              </a:spcBef>
              <a:buFont typeface="Arial" panose="020B0604020202020204" pitchFamily="34" charset="0"/>
              <a:buChar char="•"/>
            </a:pPr>
            <a:r>
              <a:rPr lang="en-CA" sz="2000" dirty="0"/>
              <a:t>PIR</a:t>
            </a:r>
          </a:p>
          <a:p>
            <a:pPr marL="457200" indent="-457200">
              <a:spcBef>
                <a:spcPct val="20000"/>
              </a:spcBef>
              <a:buFont typeface="Arial" panose="020B0604020202020204" pitchFamily="34" charset="0"/>
              <a:buChar char="•"/>
            </a:pPr>
            <a:r>
              <a:rPr lang="en-CA" sz="2000" dirty="0"/>
              <a:t>Hudson Bay Mountain</a:t>
            </a:r>
          </a:p>
          <a:p>
            <a:pPr marL="457200" indent="-457200">
              <a:spcBef>
                <a:spcPct val="20000"/>
              </a:spcBef>
              <a:buFont typeface="Arial" panose="020B0604020202020204" pitchFamily="34" charset="0"/>
              <a:buChar char="•"/>
            </a:pPr>
            <a:r>
              <a:rPr lang="en-CA" sz="2000" dirty="0"/>
              <a:t>BCTS – Hazelton</a:t>
            </a:r>
          </a:p>
          <a:p>
            <a:pPr marL="457200" indent="-457200">
              <a:spcBef>
                <a:spcPct val="20000"/>
              </a:spcBef>
              <a:buFont typeface="Arial" panose="020B0604020202020204" pitchFamily="34" charset="0"/>
              <a:buChar char="•"/>
            </a:pPr>
            <a:r>
              <a:rPr lang="en-CA" sz="2000" dirty="0"/>
              <a:t>Woodlot Licensees</a:t>
            </a:r>
          </a:p>
          <a:p>
            <a:pPr marL="457200" indent="-457200">
              <a:spcBef>
                <a:spcPct val="20000"/>
              </a:spcBef>
              <a:buFont typeface="Arial" panose="020B0604020202020204" pitchFamily="34" charset="0"/>
              <a:buChar char="•"/>
            </a:pPr>
            <a:r>
              <a:rPr lang="en-CA" sz="2000" dirty="0"/>
              <a:t>Skeena Region Beetle Program</a:t>
            </a:r>
          </a:p>
          <a:p>
            <a:pPr marL="457200" indent="-457200">
              <a:spcBef>
                <a:spcPct val="20000"/>
              </a:spcBef>
              <a:buFont typeface="Arial" panose="020B0604020202020204" pitchFamily="34" charset="0"/>
              <a:buChar char="•"/>
            </a:pPr>
            <a:endParaRPr lang="en-CA" sz="2000" dirty="0"/>
          </a:p>
          <a:p>
            <a:pPr>
              <a:spcBef>
                <a:spcPct val="20000"/>
              </a:spcBef>
            </a:pPr>
            <a:r>
              <a:rPr lang="en-CA" sz="2000" dirty="0"/>
              <a:t>We are always in search of falling sites……….</a:t>
            </a:r>
          </a:p>
          <a:p>
            <a:pPr marL="457200" indent="-457200">
              <a:spcBef>
                <a:spcPct val="20000"/>
              </a:spcBef>
              <a:buFont typeface="Arial" panose="020B0604020202020204" pitchFamily="34" charset="0"/>
              <a:buChar char="•"/>
            </a:pPr>
            <a:endParaRPr lang="en-CA" sz="2000" dirty="0"/>
          </a:p>
          <a:p>
            <a:pPr marL="457200" indent="-457200">
              <a:spcBef>
                <a:spcPct val="20000"/>
              </a:spcBef>
              <a:buFont typeface="Arial" panose="020B0604020202020204" pitchFamily="34" charset="0"/>
              <a:buChar char="•"/>
            </a:pPr>
            <a:endParaRPr lang="en-CA" sz="2000" dirty="0"/>
          </a:p>
          <a:p>
            <a:pPr marL="457200" indent="-457200">
              <a:spcBef>
                <a:spcPct val="20000"/>
              </a:spcBef>
              <a:buFont typeface="Arial" panose="020B0604020202020204" pitchFamily="34" charset="0"/>
              <a:buChar char="•"/>
            </a:pPr>
            <a:endParaRPr lang="en-US" sz="2000" dirty="0"/>
          </a:p>
        </p:txBody>
      </p:sp>
      <p:sp>
        <p:nvSpPr>
          <p:cNvPr id="17" name="Title 3">
            <a:extLst>
              <a:ext uri="{FF2B5EF4-FFF2-40B4-BE49-F238E27FC236}">
                <a16:creationId xmlns:a16="http://schemas.microsoft.com/office/drawing/2014/main" id="{AEFF3BD8-F010-28E1-90AB-1F647B1B5F28}"/>
              </a:ext>
            </a:extLst>
          </p:cNvPr>
          <p:cNvSpPr>
            <a:spLocks noGrp="1"/>
          </p:cNvSpPr>
          <p:nvPr>
            <p:ph type="title"/>
          </p:nvPr>
        </p:nvSpPr>
        <p:spPr>
          <a:xfrm>
            <a:off x="457200" y="1"/>
            <a:ext cx="5915000" cy="1160475"/>
          </a:xfrm>
        </p:spPr>
        <p:txBody>
          <a:bodyPr vert="horz" lIns="91440" tIns="45720" rIns="91440" bIns="45720" rtlCol="0" anchor="ctr">
            <a:normAutofit/>
          </a:bodyPr>
          <a:lstStyle/>
          <a:p>
            <a:r>
              <a:rPr lang="en-CA" dirty="0"/>
              <a:t> </a:t>
            </a:r>
            <a:r>
              <a:rPr lang="en-CA" i="0" u="none" strike="noStrike">
                <a:effectLst/>
              </a:rPr>
              <a:t>Faller Development</a:t>
            </a:r>
            <a:endParaRPr lang="en-US" dirty="0"/>
          </a:p>
        </p:txBody>
      </p:sp>
    </p:spTree>
    <p:extLst>
      <p:ext uri="{BB962C8B-B14F-4D97-AF65-F5344CB8AC3E}">
        <p14:creationId xmlns:p14="http://schemas.microsoft.com/office/powerpoint/2010/main" val="135060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DF4A8C-B4D1-4A7C-AAEF-C84BE04CE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212651" y="1"/>
            <a:ext cx="7464055" cy="1160476"/>
          </a:xfrm>
        </p:spPr>
        <p:txBody>
          <a:bodyPr>
            <a:normAutofit/>
          </a:bodyPr>
          <a:lstStyle/>
          <a:p>
            <a:pPr algn="ctr"/>
            <a:r>
              <a:rPr lang="en-CA" dirty="0">
                <a:solidFill>
                  <a:schemeClr val="bg2"/>
                </a:solidFill>
              </a:rPr>
              <a:t>Questions or Comments Call Anytime </a:t>
            </a:r>
          </a:p>
        </p:txBody>
      </p:sp>
      <p:graphicFrame>
        <p:nvGraphicFramePr>
          <p:cNvPr id="7" name="Content Placeholder 1">
            <a:extLst>
              <a:ext uri="{FF2B5EF4-FFF2-40B4-BE49-F238E27FC236}">
                <a16:creationId xmlns:a16="http://schemas.microsoft.com/office/drawing/2014/main" id="{62DBC1BF-1686-6924-9DC9-D280D31288E4}"/>
              </a:ext>
            </a:extLst>
          </p:cNvPr>
          <p:cNvGraphicFramePr>
            <a:graphicFrameLocks noGrp="1"/>
          </p:cNvGraphicFramePr>
          <p:nvPr>
            <p:ph idx="1"/>
            <p:extLst>
              <p:ext uri="{D42A27DB-BD31-4B8C-83A1-F6EECF244321}">
                <p14:modId xmlns:p14="http://schemas.microsoft.com/office/powerpoint/2010/main" val="2621415017"/>
              </p:ext>
            </p:extLst>
          </p:nvPr>
        </p:nvGraphicFramePr>
        <p:xfrm>
          <a:off x="889022" y="1556792"/>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511345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1758</TotalTime>
  <Words>387</Words>
  <Application>Microsoft Office PowerPoint</Application>
  <PresentationFormat>On-screen Show (4:3)</PresentationFormat>
  <Paragraphs>73</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Myriad Pro</vt:lpstr>
      <vt:lpstr>1_Office Theme</vt:lpstr>
      <vt:lpstr>Bulkley Zone – Bulkley and Kispiox TSA’s</vt:lpstr>
      <vt:lpstr>Provincial Picture </vt:lpstr>
      <vt:lpstr>Provincial Picture </vt:lpstr>
      <vt:lpstr>Bulkley Fire Zone Season Summary</vt:lpstr>
      <vt:lpstr>Cultural and Prescribed Fire – Governments Direction</vt:lpstr>
      <vt:lpstr> </vt:lpstr>
      <vt:lpstr>Climate Change Adaptation Trials</vt:lpstr>
      <vt:lpstr>Jackpine Skillhorn Rx Fire Project </vt:lpstr>
      <vt:lpstr>Jackpine Skillhorn Rx Fire Project </vt:lpstr>
      <vt:lpstr> PrescribedFire.ca</vt:lpstr>
      <vt:lpstr> Faller Development</vt:lpstr>
      <vt:lpstr>Questions or Comments Call Anytime </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Walsh, Jeff FLNR:EX</dc:creator>
  <cp:lastModifiedBy>Walsh, Jeff FOR:EX</cp:lastModifiedBy>
  <cp:revision>81</cp:revision>
  <dcterms:created xsi:type="dcterms:W3CDTF">2019-04-23T20:31:54Z</dcterms:created>
  <dcterms:modified xsi:type="dcterms:W3CDTF">2022-10-24T22:05:29Z</dcterms:modified>
</cp:coreProperties>
</file>